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5" r:id="rId4"/>
    <p:sldId id="276" r:id="rId5"/>
    <p:sldId id="277" r:id="rId6"/>
    <p:sldId id="279" r:id="rId7"/>
    <p:sldId id="258" r:id="rId8"/>
    <p:sldId id="280" r:id="rId9"/>
    <p:sldId id="269" r:id="rId10"/>
    <p:sldId id="270" r:id="rId11"/>
    <p:sldId id="266" r:id="rId12"/>
    <p:sldId id="271" r:id="rId13"/>
    <p:sldId id="272" r:id="rId14"/>
    <p:sldId id="264" r:id="rId15"/>
    <p:sldId id="267" r:id="rId16"/>
    <p:sldId id="286" r:id="rId17"/>
    <p:sldId id="274" r:id="rId18"/>
    <p:sldId id="260" r:id="rId19"/>
    <p:sldId id="278" r:id="rId20"/>
    <p:sldId id="281" r:id="rId21"/>
    <p:sldId id="285" r:id="rId22"/>
    <p:sldId id="287" r:id="rId23"/>
    <p:sldId id="291" r:id="rId24"/>
    <p:sldId id="289" r:id="rId25"/>
    <p:sldId id="292" r:id="rId26"/>
    <p:sldId id="293" r:id="rId27"/>
    <p:sldId id="282" r:id="rId28"/>
    <p:sldId id="284" r:id="rId29"/>
    <p:sldId id="298" r:id="rId30"/>
    <p:sldId id="310" r:id="rId31"/>
    <p:sldId id="283" r:id="rId32"/>
    <p:sldId id="299" r:id="rId33"/>
    <p:sldId id="300" r:id="rId34"/>
    <p:sldId id="303" r:id="rId35"/>
    <p:sldId id="304" r:id="rId36"/>
    <p:sldId id="290" r:id="rId37"/>
    <p:sldId id="305" r:id="rId38"/>
    <p:sldId id="296" r:id="rId39"/>
    <p:sldId id="301" r:id="rId40"/>
    <p:sldId id="306" r:id="rId41"/>
    <p:sldId id="307" r:id="rId42"/>
    <p:sldId id="309" r:id="rId43"/>
    <p:sldId id="308" r:id="rId44"/>
    <p:sldId id="311" r:id="rId45"/>
    <p:sldId id="302" r:id="rId46"/>
    <p:sldId id="316" r:id="rId47"/>
    <p:sldId id="318" r:id="rId48"/>
    <p:sldId id="319" r:id="rId49"/>
    <p:sldId id="320" r:id="rId50"/>
    <p:sldId id="321" r:id="rId51"/>
    <p:sldId id="313" r:id="rId52"/>
    <p:sldId id="314" r:id="rId53"/>
    <p:sldId id="315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218" d="100"/>
          <a:sy n="218" d="100"/>
        </p:scale>
        <p:origin x="-136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printerSettings" Target="printerSettings/printerSettings1.bin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i="1">
                <a:latin typeface="Times" panose="02020603050405020304" pitchFamily="18" charset="0"/>
                <a:cs typeface="Times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33535D3A-6D45-45E3-A976-B17E69128BA5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08FA9F87-1633-4213-8015-EFADCFC5FD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24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5D3A-6D45-45E3-A976-B17E69128BA5}" type="datetimeFigureOut">
              <a:rPr lang="en-US" smtClean="0"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A9F87-1633-4213-8015-EFADCFC5F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75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5D3A-6D45-45E3-A976-B17E69128BA5}" type="datetimeFigureOut">
              <a:rPr lang="en-US" smtClean="0"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A9F87-1633-4213-8015-EFADCFC5F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865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2pPr>
            <a:lvl3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3pPr>
            <a:lvl4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4pPr>
            <a:lvl5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33535D3A-6D45-45E3-A976-B17E69128BA5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08FA9F87-1633-4213-8015-EFADCFC5FD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50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i="1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5D3A-6D45-45E3-A976-B17E69128BA5}" type="datetimeFigureOut">
              <a:rPr lang="en-US" smtClean="0"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A9F87-1633-4213-8015-EFADCFC5F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259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5D3A-6D45-45E3-A976-B17E69128BA5}" type="datetimeFigureOut">
              <a:rPr lang="en-US" smtClean="0"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A9F87-1633-4213-8015-EFADCFC5F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939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5D3A-6D45-45E3-A976-B17E69128BA5}" type="datetimeFigureOut">
              <a:rPr lang="en-US" smtClean="0"/>
              <a:t>7/14/15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A9F87-1633-4213-8015-EFADCFC5F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398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5D3A-6D45-45E3-A976-B17E69128BA5}" type="datetimeFigureOut">
              <a:rPr lang="en-US" smtClean="0"/>
              <a:t>7/14/15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A9F87-1633-4213-8015-EFADCFC5F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116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5D3A-6D45-45E3-A976-B17E69128BA5}" type="datetimeFigureOut">
              <a:rPr lang="en-US" smtClean="0"/>
              <a:t>7/14/15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A9F87-1633-4213-8015-EFADCFC5F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74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5D3A-6D45-45E3-A976-B17E69128BA5}" type="datetimeFigureOut">
              <a:rPr lang="en-US" smtClean="0"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A9F87-1633-4213-8015-EFADCFC5F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612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5D3A-6D45-45E3-A976-B17E69128BA5}" type="datetimeFigureOut">
              <a:rPr lang="en-US" smtClean="0"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A9F87-1633-4213-8015-EFADCFC5F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15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2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33535D3A-6D45-45E3-A976-B17E69128BA5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2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08FA9F87-1633-4213-8015-EFADCFC5FD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55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2">
              <a:lumMod val="25000"/>
            </a:schemeClr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>
              <a:lumMod val="25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>
              <a:lumMod val="25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>
              <a:lumMod val="25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25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25000"/>
            </a:schemeClr>
          </a:solidFill>
          <a:latin typeface="Helvetica" panose="020B0604020202020204" pitchFamily="34" charset="0"/>
          <a:ea typeface="+mn-ea"/>
          <a:cs typeface="Helvetica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7-13 at 9.27.09 AM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3"/>
          <a:stretch/>
        </p:blipFill>
        <p:spPr>
          <a:xfrm flipH="1">
            <a:off x="-1475154" y="5161235"/>
            <a:ext cx="5327103" cy="2688056"/>
          </a:xfrm>
          <a:prstGeom prst="rect">
            <a:avLst/>
          </a:prstGeom>
        </p:spPr>
      </p:pic>
      <p:pic>
        <p:nvPicPr>
          <p:cNvPr id="5" name="Picture 4" descr="Screen Shot 2015-07-13 at 9.27.09 AM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0" t="12863"/>
          <a:stretch/>
        </p:blipFill>
        <p:spPr>
          <a:xfrm>
            <a:off x="3707274" y="5161709"/>
            <a:ext cx="5176886" cy="2688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99220" y="2235200"/>
            <a:ext cx="8393560" cy="2387600"/>
          </a:xfrm>
        </p:spPr>
        <p:txBody>
          <a:bodyPr anchor="ctr"/>
          <a:lstStyle/>
          <a:p>
            <a:r>
              <a:rPr lang="en-US" sz="4800" b="0" dirty="0" smtClean="0"/>
              <a:t>information</a:t>
            </a:r>
            <a:r>
              <a:rPr lang="en-US" sz="4400" dirty="0"/>
              <a:t/>
            </a:r>
            <a:br>
              <a:rPr lang="en-US" sz="4400" dirty="0"/>
            </a:br>
            <a:r>
              <a:rPr lang="en-US" sz="4400" dirty="0" smtClean="0"/>
              <a:t>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27334"/>
            <a:ext cx="9144000" cy="376081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Cathryn</a:t>
            </a:r>
            <a:r>
              <a:rPr lang="en-US" dirty="0" smtClean="0"/>
              <a:t> </a:t>
            </a:r>
            <a:r>
              <a:rPr lang="en-US" dirty="0" err="1" smtClean="0"/>
              <a:t>Ploehn</a:t>
            </a:r>
            <a:endParaRPr lang="en-US" dirty="0"/>
          </a:p>
        </p:txBody>
      </p:sp>
      <p:pic>
        <p:nvPicPr>
          <p:cNvPr id="7" name="Picture 6" descr="Screen Shot 2015-07-13 at 9.27.09 AM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3" r="6089"/>
          <a:stretch/>
        </p:blipFill>
        <p:spPr>
          <a:xfrm flipH="1">
            <a:off x="8538632" y="5160761"/>
            <a:ext cx="5002707" cy="2688056"/>
          </a:xfrm>
          <a:prstGeom prst="rect">
            <a:avLst/>
          </a:prstGeom>
        </p:spPr>
      </p:pic>
      <p:pic>
        <p:nvPicPr>
          <p:cNvPr id="8" name="Picture 7" descr="Screen Shot 2015-07-13 at 9.27.09 AM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3"/>
          <a:stretch/>
        </p:blipFill>
        <p:spPr>
          <a:xfrm flipH="1" flipV="1">
            <a:off x="-1470157" y="-730704"/>
            <a:ext cx="5327103" cy="2688056"/>
          </a:xfrm>
          <a:prstGeom prst="rect">
            <a:avLst/>
          </a:prstGeom>
        </p:spPr>
      </p:pic>
      <p:pic>
        <p:nvPicPr>
          <p:cNvPr id="9" name="Picture 8" descr="Screen Shot 2015-07-13 at 9.27.09 AM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0" t="12863"/>
          <a:stretch/>
        </p:blipFill>
        <p:spPr>
          <a:xfrm flipV="1">
            <a:off x="3712271" y="-730230"/>
            <a:ext cx="5176886" cy="2688056"/>
          </a:xfrm>
          <a:prstGeom prst="rect">
            <a:avLst/>
          </a:prstGeom>
        </p:spPr>
      </p:pic>
      <p:pic>
        <p:nvPicPr>
          <p:cNvPr id="10" name="Picture 9" descr="Screen Shot 2015-07-13 at 9.27.09 AM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63" r="6089"/>
          <a:stretch/>
        </p:blipFill>
        <p:spPr>
          <a:xfrm flipH="1" flipV="1">
            <a:off x="8543629" y="-731178"/>
            <a:ext cx="5002707" cy="268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9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atatovisualization-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130300"/>
            <a:ext cx="89916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858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065" y="529937"/>
            <a:ext cx="11315700" cy="2569197"/>
          </a:xfrm>
        </p:spPr>
        <p:txBody>
          <a:bodyPr anchor="t">
            <a:noAutofit/>
          </a:bodyPr>
          <a:lstStyle/>
          <a:p>
            <a:r>
              <a:rPr lang="en-US" i="1" dirty="0" smtClean="0"/>
              <a:t>Visualization</a:t>
            </a:r>
            <a:r>
              <a:rPr lang="en-US" sz="4800" b="0" i="1" dirty="0" smtClean="0"/>
              <a:t> is </a:t>
            </a:r>
            <a:br>
              <a:rPr lang="en-US" sz="4800" b="0" i="1" dirty="0" smtClean="0"/>
            </a:br>
            <a:r>
              <a:rPr lang="en-US" sz="1800" b="0" i="1" dirty="0" smtClean="0"/>
              <a:t> </a:t>
            </a:r>
            <a:r>
              <a:rPr lang="en-US" sz="1200" b="0" i="1" dirty="0"/>
              <a:t/>
            </a:r>
            <a:br>
              <a:rPr lang="en-US" sz="1200" b="0" i="1" dirty="0"/>
            </a:br>
            <a:r>
              <a:rPr lang="en-US" sz="4800" b="0" i="1" dirty="0" smtClean="0"/>
              <a:t>a study of transformation </a:t>
            </a:r>
            <a:br>
              <a:rPr lang="en-US" sz="4800" b="0" i="1" dirty="0" smtClean="0"/>
            </a:br>
            <a:r>
              <a:rPr lang="en-US" sz="4800" b="0" i="1" dirty="0" smtClean="0"/>
              <a:t>from </a:t>
            </a:r>
            <a:r>
              <a:rPr lang="en-US" sz="4800" i="1" dirty="0" smtClean="0"/>
              <a:t>data</a:t>
            </a:r>
            <a:r>
              <a:rPr lang="en-US" sz="4800" b="0" i="1" dirty="0" smtClean="0"/>
              <a:t> to </a:t>
            </a:r>
            <a:r>
              <a:rPr lang="en-US" sz="4800" i="1" dirty="0" smtClean="0"/>
              <a:t>visual representations</a:t>
            </a:r>
            <a:r>
              <a:rPr lang="en-US" sz="4800" b="0" i="1" dirty="0" smtClean="0"/>
              <a:t> </a:t>
            </a:r>
            <a:br>
              <a:rPr lang="en-US" sz="4800" b="0" i="1" dirty="0" smtClean="0"/>
            </a:br>
            <a:endParaRPr lang="en-US" sz="4800" b="0" i="1" dirty="0">
              <a:latin typeface="Engravers MT" panose="020907070805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526273" y="6276109"/>
            <a:ext cx="170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Times" panose="02020603050405020304" pitchFamily="18" charset="0"/>
                <a:cs typeface="Times" panose="02020603050405020304" pitchFamily="18" charset="0"/>
              </a:rPr>
              <a:t>Chen et al. 2014</a:t>
            </a:r>
            <a:endParaRPr lang="en-US" i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504" y="334879"/>
            <a:ext cx="88998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0" i="1" dirty="0" smtClean="0">
                <a:latin typeface="Engravers MT" panose="02090707080505020304" pitchFamily="18" charset="0"/>
                <a:cs typeface="Times New Roman" panose="02020603050405020304" pitchFamily="18" charset="0"/>
              </a:rPr>
              <a:t>“ </a:t>
            </a:r>
            <a:endParaRPr lang="en-US" sz="6000" dirty="0"/>
          </a:p>
        </p:txBody>
      </p:sp>
      <p:pic>
        <p:nvPicPr>
          <p:cNvPr id="6" name="Picture 5" descr="datatovisualization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337" y="3182979"/>
            <a:ext cx="3932433" cy="86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13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065" y="529937"/>
            <a:ext cx="11315700" cy="4551217"/>
          </a:xfrm>
        </p:spPr>
        <p:txBody>
          <a:bodyPr anchor="t">
            <a:noAutofit/>
          </a:bodyPr>
          <a:lstStyle/>
          <a:p>
            <a:r>
              <a:rPr lang="en-US" i="1" dirty="0" smtClean="0"/>
              <a:t>Visualization</a:t>
            </a:r>
            <a:r>
              <a:rPr lang="en-US" sz="4800" b="0" i="1" dirty="0" smtClean="0"/>
              <a:t> is </a:t>
            </a:r>
            <a:br>
              <a:rPr lang="en-US" sz="4800" b="0" i="1" dirty="0" smtClean="0"/>
            </a:br>
            <a:r>
              <a:rPr lang="en-US" sz="1800" b="0" i="1" dirty="0" smtClean="0"/>
              <a:t> </a:t>
            </a:r>
            <a:r>
              <a:rPr lang="en-US" sz="1200" b="0" i="1" dirty="0"/>
              <a:t/>
            </a:r>
            <a:br>
              <a:rPr lang="en-US" sz="1200" b="0" i="1" dirty="0"/>
            </a:br>
            <a:r>
              <a:rPr lang="en-US" sz="4800" b="0" i="1" dirty="0" smtClean="0"/>
              <a:t>a study of transformation </a:t>
            </a:r>
            <a:br>
              <a:rPr lang="en-US" sz="4800" b="0" i="1" dirty="0" smtClean="0"/>
            </a:br>
            <a:r>
              <a:rPr lang="en-US" sz="4800" b="0" i="1" dirty="0" smtClean="0"/>
              <a:t>from </a:t>
            </a:r>
            <a:r>
              <a:rPr lang="en-US" sz="4800" i="1" dirty="0" smtClean="0"/>
              <a:t>data</a:t>
            </a:r>
            <a:r>
              <a:rPr lang="en-US" sz="4800" b="0" i="1" dirty="0" smtClean="0"/>
              <a:t> to </a:t>
            </a:r>
            <a:r>
              <a:rPr lang="en-US" sz="4800" i="1" dirty="0" smtClean="0"/>
              <a:t>visual representations</a:t>
            </a:r>
            <a:r>
              <a:rPr lang="en-US" sz="4800" b="0" i="1" dirty="0" smtClean="0"/>
              <a:t> </a:t>
            </a:r>
            <a:br>
              <a:rPr lang="en-US" sz="4800" b="0" i="1" dirty="0" smtClean="0"/>
            </a:br>
            <a:r>
              <a:rPr lang="en-US" sz="1800" b="0" i="1" dirty="0" smtClean="0"/>
              <a:t> </a:t>
            </a:r>
            <a:r>
              <a:rPr lang="en-US" sz="1200" b="0" i="1" dirty="0" smtClean="0"/>
              <a:t/>
            </a:r>
            <a:br>
              <a:rPr lang="en-US" sz="1200" b="0" i="1" dirty="0" smtClean="0"/>
            </a:br>
            <a:r>
              <a:rPr lang="en-US" sz="2400" b="0" i="1" dirty="0" smtClean="0"/>
              <a:t>in order to facilitate </a:t>
            </a:r>
            <a:r>
              <a:rPr lang="en-US" sz="2400" dirty="0" smtClean="0"/>
              <a:t>↴</a:t>
            </a:r>
            <a:r>
              <a:rPr lang="en-US" sz="2400" b="0" i="1" dirty="0" smtClean="0"/>
              <a:t> </a:t>
            </a:r>
            <a:r>
              <a:rPr lang="en-US" sz="4000" b="0" i="1" dirty="0" smtClean="0"/>
              <a:t/>
            </a:r>
            <a:br>
              <a:rPr lang="en-US" sz="4000" b="0" i="1" dirty="0" smtClean="0"/>
            </a:br>
            <a:r>
              <a:rPr lang="en-US" sz="2000" b="0" i="1" dirty="0" smtClean="0"/>
              <a:t> </a:t>
            </a:r>
            <a:r>
              <a:rPr lang="en-US" sz="1400" b="0" i="1" dirty="0" smtClean="0"/>
              <a:t> </a:t>
            </a:r>
            <a:r>
              <a:rPr lang="en-US" sz="4800" b="0" i="1" dirty="0" smtClean="0"/>
              <a:t/>
            </a:r>
            <a:br>
              <a:rPr lang="en-US" sz="4800" b="0" i="1" dirty="0" smtClean="0"/>
            </a:br>
            <a:endParaRPr lang="en-US" sz="4800" b="0" i="1" dirty="0">
              <a:latin typeface="Engravers MT" panose="020907070805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526273" y="6276109"/>
            <a:ext cx="170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Times" panose="02020603050405020304" pitchFamily="18" charset="0"/>
                <a:cs typeface="Times" panose="02020603050405020304" pitchFamily="18" charset="0"/>
              </a:rPr>
              <a:t>Chen et al. 2014</a:t>
            </a:r>
            <a:endParaRPr lang="en-US" i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504" y="334879"/>
            <a:ext cx="88998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0" i="1" dirty="0" smtClean="0">
                <a:latin typeface="Engravers MT" panose="02090707080505020304" pitchFamily="18" charset="0"/>
                <a:cs typeface="Times New Roman" panose="02020603050405020304" pitchFamily="18" charset="0"/>
              </a:rPr>
              <a:t>“ 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887288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065" y="529937"/>
            <a:ext cx="11315700" cy="4551217"/>
          </a:xfrm>
        </p:spPr>
        <p:txBody>
          <a:bodyPr anchor="t">
            <a:noAutofit/>
          </a:bodyPr>
          <a:lstStyle/>
          <a:p>
            <a:r>
              <a:rPr lang="en-US" i="1" dirty="0" smtClean="0"/>
              <a:t>Visualization</a:t>
            </a:r>
            <a:r>
              <a:rPr lang="en-US" sz="4800" b="0" i="1" dirty="0" smtClean="0"/>
              <a:t> is </a:t>
            </a:r>
            <a:br>
              <a:rPr lang="en-US" sz="4800" b="0" i="1" dirty="0" smtClean="0"/>
            </a:br>
            <a:r>
              <a:rPr lang="en-US" sz="1800" b="0" i="1" dirty="0" smtClean="0"/>
              <a:t> </a:t>
            </a:r>
            <a:r>
              <a:rPr lang="en-US" sz="1200" b="0" i="1" dirty="0"/>
              <a:t/>
            </a:r>
            <a:br>
              <a:rPr lang="en-US" sz="1200" b="0" i="1" dirty="0"/>
            </a:br>
            <a:r>
              <a:rPr lang="en-US" sz="4800" b="0" i="1" dirty="0" smtClean="0"/>
              <a:t>a study of transformation </a:t>
            </a:r>
            <a:br>
              <a:rPr lang="en-US" sz="4800" b="0" i="1" dirty="0" smtClean="0"/>
            </a:br>
            <a:r>
              <a:rPr lang="en-US" sz="4800" b="0" i="1" dirty="0" smtClean="0"/>
              <a:t>from </a:t>
            </a:r>
            <a:r>
              <a:rPr lang="en-US" sz="4800" i="1" dirty="0" smtClean="0"/>
              <a:t>data</a:t>
            </a:r>
            <a:r>
              <a:rPr lang="en-US" sz="4800" b="0" i="1" dirty="0" smtClean="0"/>
              <a:t> to </a:t>
            </a:r>
            <a:r>
              <a:rPr lang="en-US" sz="4800" i="1" dirty="0" smtClean="0"/>
              <a:t>visual representations</a:t>
            </a:r>
            <a:r>
              <a:rPr lang="en-US" sz="4800" b="0" i="1" dirty="0" smtClean="0"/>
              <a:t> </a:t>
            </a:r>
            <a:br>
              <a:rPr lang="en-US" sz="4800" b="0" i="1" dirty="0" smtClean="0"/>
            </a:br>
            <a:r>
              <a:rPr lang="en-US" sz="1800" b="0" i="1" dirty="0" smtClean="0"/>
              <a:t> </a:t>
            </a:r>
            <a:r>
              <a:rPr lang="en-US" sz="1200" b="0" i="1" dirty="0" smtClean="0"/>
              <a:t/>
            </a:r>
            <a:br>
              <a:rPr lang="en-US" sz="1200" b="0" i="1" dirty="0" smtClean="0"/>
            </a:br>
            <a:r>
              <a:rPr lang="en-US" sz="2400" b="0" i="1" dirty="0" smtClean="0"/>
              <a:t>in order to facilitate </a:t>
            </a:r>
            <a:r>
              <a:rPr lang="en-US" sz="2400" dirty="0" smtClean="0"/>
              <a:t>↴</a:t>
            </a:r>
            <a:r>
              <a:rPr lang="en-US" sz="2400" b="0" i="1" dirty="0" smtClean="0"/>
              <a:t> </a:t>
            </a:r>
            <a:r>
              <a:rPr lang="en-US" sz="4000" b="0" i="1" dirty="0" smtClean="0"/>
              <a:t/>
            </a:r>
            <a:br>
              <a:rPr lang="en-US" sz="4000" b="0" i="1" dirty="0" smtClean="0"/>
            </a:br>
            <a:r>
              <a:rPr lang="en-US" sz="2000" b="0" i="1" dirty="0" smtClean="0"/>
              <a:t> </a:t>
            </a:r>
            <a:r>
              <a:rPr lang="en-US" sz="1400" b="0" i="1" dirty="0" smtClean="0"/>
              <a:t> </a:t>
            </a:r>
            <a:r>
              <a:rPr lang="en-US" sz="4800" b="0" i="1" dirty="0" smtClean="0"/>
              <a:t/>
            </a:r>
            <a:br>
              <a:rPr lang="en-US" sz="4800" b="0" i="1" dirty="0" smtClean="0"/>
            </a:br>
            <a:r>
              <a:rPr lang="en-US" sz="4800" i="1" dirty="0" smtClean="0"/>
              <a:t>effective</a:t>
            </a:r>
            <a:r>
              <a:rPr lang="en-US" sz="4800" b="0" i="1" dirty="0" smtClean="0"/>
              <a:t> and </a:t>
            </a:r>
            <a:r>
              <a:rPr lang="en-US" sz="4800" i="1" dirty="0" smtClean="0"/>
              <a:t>efficient</a:t>
            </a:r>
            <a:r>
              <a:rPr lang="en-US" sz="4800" b="0" i="1" dirty="0" smtClean="0"/>
              <a:t> </a:t>
            </a:r>
            <a:br>
              <a:rPr lang="en-US" sz="4800" b="0" i="1" dirty="0" smtClean="0"/>
            </a:br>
            <a:r>
              <a:rPr lang="en-US" sz="4800" b="0" i="1" dirty="0" smtClean="0"/>
              <a:t>cognitive processes </a:t>
            </a:r>
            <a:br>
              <a:rPr lang="en-US" sz="4800" b="0" i="1" dirty="0" smtClean="0"/>
            </a:br>
            <a:r>
              <a:rPr lang="en-US" sz="4800" b="0" i="1" dirty="0" smtClean="0"/>
              <a:t>in </a:t>
            </a:r>
            <a:r>
              <a:rPr lang="en-US" sz="4800" i="1" dirty="0" smtClean="0"/>
              <a:t>performing tasks involving data</a:t>
            </a:r>
            <a:r>
              <a:rPr lang="en-US" sz="4800" b="0" i="1" dirty="0" smtClean="0"/>
              <a:t>.</a:t>
            </a:r>
            <a:r>
              <a:rPr lang="en-US" sz="4800" b="0" i="1" dirty="0" smtClean="0">
                <a:latin typeface="Engravers MT" panose="02090707080505020304" pitchFamily="18" charset="0"/>
              </a:rPr>
              <a:t>"</a:t>
            </a:r>
            <a:endParaRPr lang="en-US" sz="4800" b="0" i="1" dirty="0">
              <a:latin typeface="Engravers MT" panose="020907070805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526273" y="6276109"/>
            <a:ext cx="170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Times" panose="02020603050405020304" pitchFamily="18" charset="0"/>
                <a:cs typeface="Times" panose="02020603050405020304" pitchFamily="18" charset="0"/>
              </a:rPr>
              <a:t>Chen et al. 2014</a:t>
            </a:r>
            <a:endParaRPr lang="en-US" i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504" y="334879"/>
            <a:ext cx="88998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0" i="1" dirty="0" smtClean="0">
                <a:latin typeface="Engravers MT" panose="02090707080505020304" pitchFamily="18" charset="0"/>
                <a:cs typeface="Times New Roman" panose="02020603050405020304" pitchFamily="18" charset="0"/>
              </a:rPr>
              <a:t>“ 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887288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426028"/>
            <a:ext cx="10515600" cy="4136448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</a:rPr>
              <a:t>Visualizations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sz="2400" b="0" dirty="0" smtClean="0"/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4400" dirty="0" smtClean="0">
                <a:solidFill>
                  <a:srgbClr val="C00000"/>
                </a:solidFill>
              </a:rPr>
              <a:t>facilitate</a:t>
            </a:r>
            <a:r>
              <a:rPr lang="en-US" sz="4400" dirty="0" smtClean="0"/>
              <a:t> effective</a:t>
            </a:r>
            <a:r>
              <a:rPr lang="en-US" sz="4400" b="0" dirty="0" smtClean="0"/>
              <a:t> and </a:t>
            </a:r>
            <a:r>
              <a:rPr lang="en-US" sz="4400" dirty="0" smtClean="0"/>
              <a:t>efficient</a:t>
            </a:r>
            <a:r>
              <a:rPr lang="en-US" sz="4400" b="0" dirty="0" smtClean="0"/>
              <a:t> </a:t>
            </a:r>
            <a:br>
              <a:rPr lang="en-US" sz="4400" b="0" dirty="0" smtClean="0"/>
            </a:br>
            <a:r>
              <a:rPr lang="en-US" sz="4400" b="0" dirty="0" smtClean="0"/>
              <a:t>cognitive processes</a:t>
            </a:r>
            <a:endParaRPr lang="en-US" sz="4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83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426028"/>
            <a:ext cx="10515600" cy="4136448"/>
          </a:xfrm>
        </p:spPr>
        <p:txBody>
          <a:bodyPr anchor="ctr"/>
          <a:lstStyle/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</a:rPr>
              <a:t>Visualizations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sz="2400" b="0" dirty="0" smtClean="0"/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4400" dirty="0" smtClean="0">
                <a:solidFill>
                  <a:srgbClr val="C00000"/>
                </a:solidFill>
              </a:rPr>
              <a:t>facilitate</a:t>
            </a:r>
            <a:r>
              <a:rPr lang="en-US" sz="4400" dirty="0" smtClean="0"/>
              <a:t> performing tasks</a:t>
            </a:r>
            <a:r>
              <a:rPr lang="en-US" sz="4400" b="0" dirty="0" smtClean="0"/>
              <a:t/>
            </a:r>
            <a:br>
              <a:rPr lang="en-US" sz="4400" b="0" dirty="0" smtClean="0"/>
            </a:br>
            <a:r>
              <a:rPr lang="en-US" sz="4400" b="0" dirty="0" smtClean="0"/>
              <a:t>involving data </a:t>
            </a:r>
            <a:endParaRPr lang="en-US" sz="4800" b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861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9758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What is </a:t>
            </a:r>
            <a:br>
              <a:rPr lang="en-US" b="0" dirty="0" smtClean="0"/>
            </a:br>
            <a:r>
              <a:rPr lang="en-US" dirty="0" smtClean="0"/>
              <a:t>information</a:t>
            </a:r>
            <a:r>
              <a:rPr lang="en-US" b="0" dirty="0" smtClean="0"/>
              <a:t> visualization</a:t>
            </a:r>
            <a:r>
              <a:rPr lang="en-US" dirty="0" smtClean="0"/>
              <a:t>? 	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0" dirty="0" smtClean="0"/>
              <a:t>◕ </a:t>
            </a:r>
            <a:r>
              <a:rPr lang="en-US" sz="1200" i="0" dirty="0">
                <a:latin typeface="Helvetica"/>
                <a:cs typeface="Helvetica"/>
              </a:rPr>
              <a:t>o</a:t>
            </a:r>
            <a:r>
              <a:rPr lang="en-US" i="0" dirty="0" smtClean="0"/>
              <a:t> ◕</a:t>
            </a:r>
            <a:endParaRPr lang="en-US" i="0" dirty="0"/>
          </a:p>
        </p:txBody>
      </p:sp>
    </p:spTree>
    <p:extLst>
      <p:ext uri="{BB962C8B-B14F-4D97-AF65-F5344CB8AC3E}">
        <p14:creationId xmlns:p14="http://schemas.microsoft.com/office/powerpoint/2010/main" val="2566385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7908"/>
            <a:ext cx="10515600" cy="2073023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4400" b="0" dirty="0" smtClean="0"/>
              <a:t>What is</a:t>
            </a: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6000" dirty="0" smtClean="0"/>
              <a:t>information</a:t>
            </a:r>
            <a:r>
              <a:rPr lang="en-US" b="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5400" b="0" dirty="0" smtClean="0"/>
              <a:t>visualization</a:t>
            </a:r>
            <a:r>
              <a:rPr lang="en-US" sz="5400" dirty="0" smtClean="0"/>
              <a:t>?</a:t>
            </a:r>
            <a:endParaRPr lang="en-US" sz="48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801035"/>
            <a:ext cx="10515600" cy="33759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visual analytic tools 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for </a:t>
            </a:r>
            <a:r>
              <a:rPr lang="en-US" sz="3600" b="1" dirty="0"/>
              <a:t>exploring</a:t>
            </a:r>
            <a:r>
              <a:rPr lang="en-US" sz="3600" dirty="0"/>
              <a:t> and </a:t>
            </a:r>
            <a:r>
              <a:rPr lang="en-US" sz="3600" b="1" dirty="0"/>
              <a:t>extracting patterns</a:t>
            </a:r>
            <a:r>
              <a:rPr lang="en-US" sz="3600" dirty="0"/>
              <a:t> from abstract data. </a:t>
            </a:r>
          </a:p>
        </p:txBody>
      </p:sp>
    </p:spTree>
    <p:extLst>
      <p:ext uri="{BB962C8B-B14F-4D97-AF65-F5344CB8AC3E}">
        <p14:creationId xmlns:p14="http://schemas.microsoft.com/office/powerpoint/2010/main" val="2685811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knowwhereyourcatliv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400" y="0"/>
            <a:ext cx="68053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96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What is </a:t>
            </a:r>
            <a:r>
              <a:rPr lang="en-US" dirty="0" smtClean="0"/>
              <a:t>visualization? 	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0" dirty="0" smtClean="0"/>
              <a:t>◕ ◡ ◕</a:t>
            </a:r>
            <a:endParaRPr lang="en-US" i="0" dirty="0"/>
          </a:p>
        </p:txBody>
      </p:sp>
    </p:spTree>
    <p:extLst>
      <p:ext uri="{BB962C8B-B14F-4D97-AF65-F5344CB8AC3E}">
        <p14:creationId xmlns:p14="http://schemas.microsoft.com/office/powerpoint/2010/main" val="4049041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rmanyPopul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00" y="0"/>
            <a:ext cx="102281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806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88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b="0" dirty="0" smtClean="0"/>
              <a:t>create visualizations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0" dirty="0"/>
              <a:t>◑⥐◑</a:t>
            </a:r>
          </a:p>
        </p:txBody>
      </p:sp>
    </p:spTree>
    <p:extLst>
      <p:ext uri="{BB962C8B-B14F-4D97-AF65-F5344CB8AC3E}">
        <p14:creationId xmlns:p14="http://schemas.microsoft.com/office/powerpoint/2010/main" val="2643604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b="0" i="1" dirty="0">
                <a:latin typeface="Times" panose="02020603050405020304" pitchFamily="18" charset="0"/>
                <a:cs typeface="Times" panose="02020603050405020304" pitchFamily="18" charset="0"/>
              </a:rPr>
              <a:t>"The graph retains the </a:t>
            </a:r>
            <a:r>
              <a:rPr lang="en-US" i="1" dirty="0">
                <a:latin typeface="Times" panose="02020603050405020304" pitchFamily="18" charset="0"/>
                <a:cs typeface="Times" panose="02020603050405020304" pitchFamily="18" charset="0"/>
              </a:rPr>
              <a:t>information</a:t>
            </a:r>
            <a:r>
              <a:rPr lang="en-US" b="0" i="1" dirty="0">
                <a:latin typeface="Times" panose="02020603050405020304" pitchFamily="18" charset="0"/>
                <a:cs typeface="Times" panose="02020603050405020304" pitchFamily="18" charset="0"/>
              </a:rPr>
              <a:t> in the data"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lang="en-US" dirty="0" smtClean="0"/>
              <a:t>Cleveland 1994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845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b="0" dirty="0" smtClean="0"/>
              <a:t>create visualizations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Explore </a:t>
            </a:r>
            <a:r>
              <a:rPr lang="en-US" dirty="0" smtClean="0"/>
              <a:t>data structure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“Convey </a:t>
            </a:r>
            <a:r>
              <a:rPr lang="en-US" dirty="0"/>
              <a:t>the wealth of information that exists in </a:t>
            </a:r>
            <a:r>
              <a:rPr lang="en-US" dirty="0" smtClean="0"/>
              <a:t>data”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Encounter surprises</a:t>
            </a:r>
            <a:r>
              <a:rPr lang="en-US" dirty="0" smtClean="0"/>
              <a:t> in the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"strengthen our mental </a:t>
            </a:r>
            <a:r>
              <a:rPr lang="en-US" dirty="0" smtClean="0"/>
              <a:t>abilities"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036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3.bp.blogspot.com/_9jk8sA8xxkw/TPk92hd5_3I/AAAAAAAAATY/zDTAGg9pPtw/s1600/Jeff-Goldblum-jeff-goldblum-13452924-1280-960.jpg"/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63202"/>
            <a:ext cx="12192000" cy="9144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40327" y="899247"/>
            <a:ext cx="6172199" cy="2851871"/>
          </a:xfrm>
        </p:spPr>
        <p:txBody>
          <a:bodyPr/>
          <a:lstStyle/>
          <a:p>
            <a:pPr algn="r"/>
            <a:r>
              <a:rPr lang="en-US" b="0" i="1" dirty="0"/>
              <a:t>Visualization saves </a:t>
            </a:r>
            <a:r>
              <a:rPr lang="en-US" i="1" dirty="0"/>
              <a:t>time.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850" y="3778973"/>
            <a:ext cx="5789937" cy="1499732"/>
          </a:xfrm>
        </p:spPr>
        <p:txBody>
          <a:bodyPr/>
          <a:lstStyle/>
          <a:p>
            <a:pPr algn="r"/>
            <a:r>
              <a:rPr lang="en-US" dirty="0" smtClean="0"/>
              <a:t>Chen et al.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98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85957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how do you </a:t>
            </a:r>
            <a:r>
              <a:rPr lang="en-US" dirty="0" smtClean="0"/>
              <a:t>assess</a:t>
            </a:r>
            <a:br>
              <a:rPr lang="en-US" dirty="0" smtClean="0"/>
            </a:br>
            <a:r>
              <a:rPr lang="en-US" b="0" dirty="0" smtClean="0"/>
              <a:t>information visualization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Very carefully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394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hemesinevaluation-1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27"/>
          <a:stretch/>
        </p:blipFill>
        <p:spPr>
          <a:xfrm>
            <a:off x="1741069" y="1561216"/>
            <a:ext cx="8709863" cy="4936159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02162" y="365125"/>
            <a:ext cx="9151637" cy="1325563"/>
          </a:xfrm>
        </p:spPr>
        <p:txBody>
          <a:bodyPr/>
          <a:lstStyle/>
          <a:p>
            <a:r>
              <a:rPr lang="en-US" dirty="0" smtClean="0"/>
              <a:t>Evaluation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573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033214" y="365125"/>
            <a:ext cx="9320585" cy="1325563"/>
          </a:xfrm>
        </p:spPr>
        <p:txBody>
          <a:bodyPr/>
          <a:lstStyle/>
          <a:p>
            <a:r>
              <a:rPr lang="en-US" dirty="0" smtClean="0"/>
              <a:t>Evaluation methods</a:t>
            </a:r>
            <a:endParaRPr lang="en-US" dirty="0"/>
          </a:p>
        </p:txBody>
      </p:sp>
      <p:pic>
        <p:nvPicPr>
          <p:cNvPr id="2" name="Picture 1" descr="themesinevaluation-2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50"/>
          <a:stretch/>
        </p:blipFill>
        <p:spPr>
          <a:xfrm>
            <a:off x="1536436" y="1555394"/>
            <a:ext cx="9119128" cy="3883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550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irds_and_dinosaur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8" b="33670"/>
          <a:stretch/>
        </p:blipFill>
        <p:spPr>
          <a:xfrm>
            <a:off x="4274773" y="1485486"/>
            <a:ext cx="3642455" cy="389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24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8690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designing </a:t>
            </a:r>
            <a:r>
              <a:rPr lang="en-US" b="0" dirty="0" smtClean="0"/>
              <a:t>a </a:t>
            </a:r>
            <a:br>
              <a:rPr lang="en-US" b="0" dirty="0" smtClean="0"/>
            </a:br>
            <a:r>
              <a:rPr lang="en-US" b="0" dirty="0" smtClean="0"/>
              <a:t>visualization evaluation</a:t>
            </a:r>
            <a:endParaRPr lang="en-US" b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56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</a:t>
            </a:r>
            <a:r>
              <a:rPr lang="en-US" b="0" dirty="0" smtClean="0"/>
              <a:t>in visualization evaluation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» demonstrate utility </a:t>
            </a:r>
            <a:r>
              <a:rPr lang="en-US" dirty="0" smtClean="0"/>
              <a:t>of a tool in real settings</a:t>
            </a: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capture </a:t>
            </a:r>
            <a:r>
              <a:rPr lang="en-US" dirty="0"/>
              <a:t>the </a:t>
            </a:r>
            <a:r>
              <a:rPr lang="en-US" b="1" dirty="0"/>
              <a:t>full range </a:t>
            </a:r>
            <a:r>
              <a:rPr lang="en-US" dirty="0" smtClean="0"/>
              <a:t>of</a:t>
            </a:r>
            <a:r>
              <a:rPr lang="en-US" b="1" dirty="0" smtClean="0"/>
              <a:t> complex </a:t>
            </a:r>
            <a:r>
              <a:rPr lang="en-US" b="1" dirty="0"/>
              <a:t>tasks </a:t>
            </a:r>
            <a:r>
              <a:rPr lang="en-US" dirty="0"/>
              <a:t>a user </a:t>
            </a:r>
            <a:r>
              <a:rPr lang="en-US" dirty="0" smtClean="0"/>
              <a:t>performs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development </a:t>
            </a:r>
            <a:r>
              <a:rPr lang="en-US" dirty="0"/>
              <a:t>of </a:t>
            </a:r>
            <a:r>
              <a:rPr lang="en-US" b="1" dirty="0"/>
              <a:t>task-feature taxonomies </a:t>
            </a:r>
            <a:r>
              <a:rPr lang="en-US" dirty="0"/>
              <a:t>is also needed</a:t>
            </a:r>
            <a:endParaRPr lang="en-US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» reusability &amp; reproducibility </a:t>
            </a:r>
            <a:r>
              <a:rPr lang="en-US" dirty="0" smtClean="0"/>
              <a:t>of </a:t>
            </a:r>
            <a:r>
              <a:rPr lang="en-US" dirty="0" err="1" smtClean="0"/>
              <a:t>eval</a:t>
            </a:r>
            <a:r>
              <a:rPr lang="en-US" dirty="0" smtClean="0"/>
              <a:t> frameworks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» verification</a:t>
            </a:r>
            <a:r>
              <a:rPr lang="en-US" dirty="0" smtClean="0"/>
              <a:t>,</a:t>
            </a:r>
            <a:r>
              <a:rPr lang="en-US" b="1" dirty="0" smtClean="0"/>
              <a:t> </a:t>
            </a:r>
            <a:r>
              <a:rPr lang="en-US" dirty="0"/>
              <a:t>and</a:t>
            </a:r>
            <a:r>
              <a:rPr lang="en-US" b="1" dirty="0"/>
              <a:t> </a:t>
            </a:r>
            <a:r>
              <a:rPr lang="en-US" b="1" dirty="0" smtClean="0"/>
              <a:t>validation </a:t>
            </a:r>
            <a:r>
              <a:rPr lang="en-US" dirty="0"/>
              <a:t>of </a:t>
            </a:r>
            <a:r>
              <a:rPr lang="en-US" dirty="0" err="1"/>
              <a:t>eval</a:t>
            </a:r>
            <a:r>
              <a:rPr lang="en-US" dirty="0"/>
              <a:t> frameworks</a:t>
            </a: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753721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</a:t>
            </a:r>
            <a:r>
              <a:rPr lang="en-US" b="0" dirty="0" smtClean="0"/>
              <a:t>in visualization evaluation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create </a:t>
            </a:r>
            <a:r>
              <a:rPr lang="en-US" b="1" dirty="0"/>
              <a:t>benchmark</a:t>
            </a:r>
            <a:r>
              <a:rPr lang="en-US" dirty="0"/>
              <a:t> data sets and </a:t>
            </a:r>
            <a:r>
              <a:rPr lang="en-US" dirty="0" smtClean="0"/>
              <a:t>tasks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» increase </a:t>
            </a:r>
            <a:r>
              <a:rPr lang="en-US" b="1" dirty="0"/>
              <a:t>the rigor</a:t>
            </a:r>
            <a:r>
              <a:rPr lang="en-US" dirty="0"/>
              <a:t> of reporting methodology</a:t>
            </a:r>
            <a:endParaRPr lang="en-US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increased focus on </a:t>
            </a:r>
            <a:r>
              <a:rPr lang="en-US" b="1" dirty="0" smtClean="0"/>
              <a:t>context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better </a:t>
            </a:r>
            <a:r>
              <a:rPr lang="en-US" dirty="0"/>
              <a:t>understanding of the </a:t>
            </a:r>
            <a:r>
              <a:rPr lang="en-US" b="1" dirty="0"/>
              <a:t>qualitative </a:t>
            </a:r>
            <a:r>
              <a:rPr lang="en-US" b="1" dirty="0" smtClean="0"/>
              <a:t>approach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avoid </a:t>
            </a:r>
            <a:r>
              <a:rPr lang="en-US" b="1" dirty="0"/>
              <a:t>demand characteristic </a:t>
            </a:r>
            <a:r>
              <a:rPr lang="en-US" dirty="0"/>
              <a:t>effects</a:t>
            </a:r>
            <a:endParaRPr lang="en-US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90954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613065" y="529937"/>
            <a:ext cx="11315700" cy="4551217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2">
                    <a:lumMod val="2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i="1" smtClean="0"/>
              <a:t>Visualization</a:t>
            </a:r>
            <a:r>
              <a:rPr lang="en-US" sz="4800" b="0" i="1" smtClean="0"/>
              <a:t> is </a:t>
            </a:r>
            <a:br>
              <a:rPr lang="en-US" sz="4800" b="0" i="1" smtClean="0"/>
            </a:br>
            <a:r>
              <a:rPr lang="en-US" sz="1800" b="0" i="1" smtClean="0"/>
              <a:t> </a:t>
            </a:r>
            <a:r>
              <a:rPr lang="en-US" sz="1200" b="0" i="1" smtClean="0"/>
              <a:t/>
            </a:r>
            <a:br>
              <a:rPr lang="en-US" sz="1200" b="0" i="1" smtClean="0"/>
            </a:br>
            <a:r>
              <a:rPr lang="en-US" sz="4800" b="0" i="1" smtClean="0"/>
              <a:t>a study of transformation </a:t>
            </a:r>
            <a:br>
              <a:rPr lang="en-US" sz="4800" b="0" i="1" smtClean="0"/>
            </a:br>
            <a:r>
              <a:rPr lang="en-US" sz="4800" b="0" i="1" smtClean="0"/>
              <a:t>from </a:t>
            </a:r>
            <a:r>
              <a:rPr lang="en-US" sz="4800" i="1" smtClean="0"/>
              <a:t>data</a:t>
            </a:r>
            <a:r>
              <a:rPr lang="en-US" sz="4800" b="0" i="1" smtClean="0"/>
              <a:t> to </a:t>
            </a:r>
            <a:r>
              <a:rPr lang="en-US" sz="4800" i="1" smtClean="0"/>
              <a:t>visual representations</a:t>
            </a:r>
            <a:r>
              <a:rPr lang="en-US" sz="4800" b="0" i="1" smtClean="0"/>
              <a:t> </a:t>
            </a:r>
            <a:br>
              <a:rPr lang="en-US" sz="4800" b="0" i="1" smtClean="0"/>
            </a:br>
            <a:r>
              <a:rPr lang="en-US" sz="1800" b="0" i="1" smtClean="0"/>
              <a:t> </a:t>
            </a:r>
            <a:r>
              <a:rPr lang="en-US" sz="1200" b="0" i="1" smtClean="0"/>
              <a:t/>
            </a:r>
            <a:br>
              <a:rPr lang="en-US" sz="1200" b="0" i="1" smtClean="0"/>
            </a:br>
            <a:r>
              <a:rPr lang="en-US" sz="2400" b="0" i="1" smtClean="0"/>
              <a:t>in order to facilitate </a:t>
            </a:r>
            <a:r>
              <a:rPr lang="en-US" sz="2400" smtClean="0"/>
              <a:t>↴</a:t>
            </a:r>
            <a:r>
              <a:rPr lang="en-US" sz="2400" b="0" i="1" smtClean="0"/>
              <a:t> </a:t>
            </a:r>
            <a:r>
              <a:rPr lang="en-US" sz="4000" b="0" i="1" smtClean="0"/>
              <a:t/>
            </a:r>
            <a:br>
              <a:rPr lang="en-US" sz="4000" b="0" i="1" smtClean="0"/>
            </a:br>
            <a:r>
              <a:rPr lang="en-US" sz="2000" b="0" i="1" smtClean="0"/>
              <a:t> </a:t>
            </a:r>
            <a:r>
              <a:rPr lang="en-US" sz="1400" b="0" i="1" smtClean="0"/>
              <a:t> </a:t>
            </a:r>
            <a:r>
              <a:rPr lang="en-US" sz="4800" b="0" i="1" smtClean="0"/>
              <a:t/>
            </a:r>
            <a:br>
              <a:rPr lang="en-US" sz="4800" b="0" i="1" smtClean="0"/>
            </a:br>
            <a:r>
              <a:rPr lang="en-US" sz="4800" i="1" smtClean="0"/>
              <a:t>effective</a:t>
            </a:r>
            <a:r>
              <a:rPr lang="en-US" sz="4800" b="0" i="1" smtClean="0"/>
              <a:t> and </a:t>
            </a:r>
            <a:r>
              <a:rPr lang="en-US" sz="4800" i="1" smtClean="0"/>
              <a:t>efficient</a:t>
            </a:r>
            <a:r>
              <a:rPr lang="en-US" sz="4800" b="0" i="1" smtClean="0"/>
              <a:t> </a:t>
            </a:r>
            <a:br>
              <a:rPr lang="en-US" sz="4800" b="0" i="1" smtClean="0"/>
            </a:br>
            <a:r>
              <a:rPr lang="en-US" sz="4800" b="0" i="1" smtClean="0"/>
              <a:t>cognitive processes </a:t>
            </a:r>
            <a:br>
              <a:rPr lang="en-US" sz="4800" b="0" i="1" smtClean="0"/>
            </a:br>
            <a:r>
              <a:rPr lang="en-US" sz="4800" b="0" i="1" smtClean="0"/>
              <a:t>in </a:t>
            </a:r>
            <a:r>
              <a:rPr lang="en-US" sz="4800" i="1" smtClean="0"/>
              <a:t>performing tasks involving data</a:t>
            </a:r>
            <a:r>
              <a:rPr lang="en-US" sz="4800" b="0" i="1" smtClean="0"/>
              <a:t>.</a:t>
            </a:r>
            <a:r>
              <a:rPr lang="en-US" sz="4800" b="0" i="1" smtClean="0">
                <a:latin typeface="Engravers MT" panose="02090707080505020304" pitchFamily="18" charset="0"/>
              </a:rPr>
              <a:t>"</a:t>
            </a:r>
            <a:endParaRPr lang="en-US" sz="4800" b="0" i="1" dirty="0">
              <a:latin typeface="Engravers MT" panose="020907070805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26273" y="6276109"/>
            <a:ext cx="170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Times" panose="02020603050405020304" pitchFamily="18" charset="0"/>
                <a:cs typeface="Times" panose="02020603050405020304" pitchFamily="18" charset="0"/>
              </a:rPr>
              <a:t>Chen et al. 2014</a:t>
            </a:r>
            <a:endParaRPr lang="en-US" i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504" y="334879"/>
            <a:ext cx="88998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0" i="1" dirty="0" smtClean="0">
                <a:latin typeface="Engravers MT" panose="02090707080505020304" pitchFamily="18" charset="0"/>
                <a:cs typeface="Times New Roman" panose="02020603050405020304" pitchFamily="18" charset="0"/>
              </a:rPr>
              <a:t>“ 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5404302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613065" y="529937"/>
            <a:ext cx="11315700" cy="4551217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2">
                    <a:lumMod val="25000"/>
                  </a:schemeClr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en-US" i="1" dirty="0" smtClean="0">
                <a:solidFill>
                  <a:schemeClr val="bg2">
                    <a:lumMod val="90000"/>
                  </a:schemeClr>
                </a:solidFill>
              </a:rPr>
              <a:t>Visualization</a:t>
            </a:r>
            <a: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  <a:t> is </a:t>
            </a:r>
            <a:b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sz="1800" b="0" i="1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1200" b="0" i="1" dirty="0" smtClean="0">
                <a:solidFill>
                  <a:schemeClr val="bg2">
                    <a:lumMod val="90000"/>
                  </a:schemeClr>
                </a:solidFill>
              </a:rPr>
              <a:t/>
            </a:r>
            <a:br>
              <a:rPr lang="en-US" sz="1200" b="0" i="1" dirty="0" smtClean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  <a:t>a study of transformation </a:t>
            </a:r>
            <a:b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  <a:t>from </a:t>
            </a:r>
            <a:r>
              <a:rPr lang="en-US" sz="4800" i="1" dirty="0" smtClean="0">
                <a:solidFill>
                  <a:schemeClr val="bg2">
                    <a:lumMod val="90000"/>
                  </a:schemeClr>
                </a:solidFill>
              </a:rPr>
              <a:t>data</a:t>
            </a:r>
            <a: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  <a:t> to </a:t>
            </a:r>
            <a:r>
              <a:rPr lang="en-US" sz="4800" i="1" dirty="0" smtClean="0">
                <a:solidFill>
                  <a:schemeClr val="bg2">
                    <a:lumMod val="90000"/>
                  </a:schemeClr>
                </a:solidFill>
              </a:rPr>
              <a:t>visual representations</a:t>
            </a:r>
            <a: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  <a:b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sz="1800" b="0" i="1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1200" b="0" i="1" dirty="0" smtClean="0">
                <a:solidFill>
                  <a:schemeClr val="bg2">
                    <a:lumMod val="90000"/>
                  </a:schemeClr>
                </a:solidFill>
              </a:rPr>
              <a:t/>
            </a:r>
            <a:br>
              <a:rPr lang="en-US" sz="1200" b="0" i="1" dirty="0" smtClean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sz="2400" b="0" i="1" dirty="0" smtClean="0">
                <a:solidFill>
                  <a:schemeClr val="bg2">
                    <a:lumMod val="90000"/>
                  </a:schemeClr>
                </a:solidFill>
              </a:rPr>
              <a:t>in order to facilitate </a:t>
            </a:r>
            <a:r>
              <a:rPr lang="en-US" sz="2400" dirty="0" smtClean="0">
                <a:solidFill>
                  <a:schemeClr val="bg2">
                    <a:lumMod val="90000"/>
                  </a:schemeClr>
                </a:solidFill>
              </a:rPr>
              <a:t>↴</a:t>
            </a:r>
            <a:r>
              <a:rPr lang="en-US" sz="2400" b="0" i="1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4000" b="0" i="1" dirty="0" smtClean="0">
                <a:solidFill>
                  <a:schemeClr val="bg2">
                    <a:lumMod val="90000"/>
                  </a:schemeClr>
                </a:solidFill>
              </a:rPr>
              <a:t/>
            </a:r>
            <a:br>
              <a:rPr lang="en-US" sz="4000" b="0" i="1" dirty="0" smtClean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sz="2000" b="0" i="1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1400" b="0" i="1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  <a:t/>
            </a:r>
            <a:br>
              <a:rPr lang="en-US" sz="4800" b="0" i="1" dirty="0" smtClean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sz="4800" i="1" dirty="0" smtClean="0"/>
              <a:t>effective</a:t>
            </a:r>
            <a:r>
              <a:rPr lang="en-US" sz="4800" b="0" i="1" dirty="0" smtClean="0"/>
              <a:t> and </a:t>
            </a:r>
            <a:r>
              <a:rPr lang="en-US" sz="4800" i="1" dirty="0" smtClean="0"/>
              <a:t>efficient</a:t>
            </a:r>
            <a:r>
              <a:rPr lang="en-US" sz="4800" b="0" i="1" dirty="0" smtClean="0"/>
              <a:t> </a:t>
            </a:r>
            <a:br>
              <a:rPr lang="en-US" sz="4800" b="0" i="1" dirty="0" smtClean="0"/>
            </a:br>
            <a:r>
              <a:rPr lang="en-US" sz="4800" b="0" i="1" dirty="0" smtClean="0"/>
              <a:t>cognitive processes </a:t>
            </a:r>
            <a:br>
              <a:rPr lang="en-US" sz="4800" b="0" i="1" dirty="0" smtClean="0"/>
            </a:br>
            <a:r>
              <a:rPr lang="en-US" sz="4800" b="0" i="1" dirty="0" smtClean="0"/>
              <a:t>in </a:t>
            </a:r>
            <a:r>
              <a:rPr lang="en-US" sz="4800" i="1" dirty="0" smtClean="0"/>
              <a:t>performing tasks involving data</a:t>
            </a:r>
            <a:r>
              <a:rPr lang="en-US" sz="4800" b="0" i="1" dirty="0" smtClean="0"/>
              <a:t>.</a:t>
            </a:r>
            <a:r>
              <a:rPr lang="en-US" sz="4800" b="0" i="1" dirty="0" smtClean="0">
                <a:latin typeface="Engravers MT" panose="02090707080505020304" pitchFamily="18" charset="0"/>
              </a:rPr>
              <a:t>"</a:t>
            </a:r>
            <a:endParaRPr lang="en-US" sz="4800" b="0" i="1" dirty="0">
              <a:latin typeface="Engravers MT" panose="020907070805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26273" y="6276109"/>
            <a:ext cx="1706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Times" panose="02020603050405020304" pitchFamily="18" charset="0"/>
                <a:cs typeface="Times" panose="02020603050405020304" pitchFamily="18" charset="0"/>
              </a:rPr>
              <a:t>Chen et al. 2014</a:t>
            </a:r>
            <a:endParaRPr lang="en-US" i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504" y="334879"/>
            <a:ext cx="88998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0" i="1" dirty="0" smtClean="0">
                <a:solidFill>
                  <a:srgbClr val="D0CECE"/>
                </a:solidFill>
                <a:latin typeface="Engravers MT" panose="02090707080505020304" pitchFamily="18" charset="0"/>
                <a:cs typeface="Times New Roman" panose="02020603050405020304" pitchFamily="18" charset="0"/>
              </a:rPr>
              <a:t>“</a:t>
            </a:r>
            <a:r>
              <a:rPr lang="en-US" sz="6000" b="0" i="1" dirty="0" smtClean="0">
                <a:latin typeface="Engravers MT" panose="02090707080505020304" pitchFamily="18" charset="0"/>
                <a:cs typeface="Times New Roman" panose="02020603050405020304" pitchFamily="18" charset="0"/>
              </a:rPr>
              <a:t> 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9700907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cognition, usability, tasks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are core to the purpose of information visualization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8973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9600" b="0" i="1" dirty="0" smtClean="0">
                <a:latin typeface="Times"/>
                <a:cs typeface="Times"/>
              </a:rPr>
              <a:t>context</a:t>
            </a:r>
            <a:endParaRPr lang="en-US" sz="9600" b="0" i="1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21885398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many researchers urge 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context-based </a:t>
            </a:r>
            <a:r>
              <a:rPr lang="en-US" b="0" dirty="0" smtClean="0"/>
              <a:t>approach</a:t>
            </a:r>
            <a:endParaRPr lang="en-US" b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Plaisant</a:t>
            </a:r>
            <a:r>
              <a:rPr lang="en-US" dirty="0"/>
              <a:t> 2004, </a:t>
            </a:r>
            <a:r>
              <a:rPr lang="en-US" dirty="0" err="1"/>
              <a:t>Shneiderman</a:t>
            </a:r>
            <a:r>
              <a:rPr lang="en-US" dirty="0"/>
              <a:t> and </a:t>
            </a:r>
            <a:r>
              <a:rPr lang="en-US" dirty="0" err="1"/>
              <a:t>Plaisant</a:t>
            </a:r>
            <a:r>
              <a:rPr lang="en-US" dirty="0"/>
              <a:t> </a:t>
            </a:r>
            <a:r>
              <a:rPr lang="en-US" dirty="0" smtClean="0"/>
              <a:t>2006, </a:t>
            </a:r>
            <a:r>
              <a:rPr lang="en-US" dirty="0" err="1" smtClean="0"/>
              <a:t>Perer</a:t>
            </a:r>
            <a:r>
              <a:rPr lang="en-US" dirty="0" smtClean="0"/>
              <a:t> and </a:t>
            </a:r>
            <a:r>
              <a:rPr lang="en-US" dirty="0" err="1" smtClean="0"/>
              <a:t>Shneiderman</a:t>
            </a:r>
            <a:r>
              <a:rPr lang="en-US" dirty="0" smtClean="0"/>
              <a:t> 2009, Lam et al. 2012, Isenberg et al.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088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b="0" dirty="0" smtClean="0"/>
              <a:t>context-based evaluations </a:t>
            </a:r>
            <a:br>
              <a:rPr lang="en-US" sz="4800" b="0" dirty="0" smtClean="0"/>
            </a:br>
            <a:r>
              <a:rPr lang="en-US" sz="4800" b="0" dirty="0" smtClean="0"/>
              <a:t>are </a:t>
            </a:r>
            <a:r>
              <a:rPr lang="en-US" sz="4800" dirty="0" smtClean="0"/>
              <a:t>critically needed</a:t>
            </a:r>
            <a:endParaRPr lang="en-US" sz="4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very </a:t>
            </a:r>
            <a:r>
              <a:rPr lang="en-US" dirty="0"/>
              <a:t>relevant to the underlying goal and purpose </a:t>
            </a:r>
            <a:endParaRPr lang="en-US" dirty="0" smtClean="0"/>
          </a:p>
          <a:p>
            <a:r>
              <a:rPr lang="en-US" dirty="0" smtClean="0"/>
              <a:t>of visualizations </a:t>
            </a:r>
            <a:r>
              <a:rPr lang="en-US" dirty="0"/>
              <a:t>in the data analysis process</a:t>
            </a:r>
          </a:p>
        </p:txBody>
      </p:sp>
    </p:spTree>
    <p:extLst>
      <p:ext uri="{BB962C8B-B14F-4D97-AF65-F5344CB8AC3E}">
        <p14:creationId xmlns:p14="http://schemas.microsoft.com/office/powerpoint/2010/main" val="4105091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t_proximit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646650"/>
            <a:ext cx="5715000" cy="55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959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</a:t>
            </a:r>
            <a:r>
              <a:rPr lang="en-US" b="0" dirty="0" smtClean="0"/>
              <a:t>in visualization evaluation </a:t>
            </a:r>
            <a:r>
              <a:rPr lang="en-US" sz="1800" dirty="0" smtClean="0"/>
              <a:t>1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» demonstrate utility </a:t>
            </a:r>
            <a:r>
              <a:rPr lang="en-US" dirty="0" smtClean="0"/>
              <a:t>of a tool in real settings</a:t>
            </a: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capture </a:t>
            </a:r>
            <a:r>
              <a:rPr lang="en-US" dirty="0"/>
              <a:t>the </a:t>
            </a:r>
            <a:r>
              <a:rPr lang="en-US" b="1" dirty="0"/>
              <a:t>full range </a:t>
            </a:r>
            <a:r>
              <a:rPr lang="en-US" dirty="0" smtClean="0"/>
              <a:t>of</a:t>
            </a:r>
            <a:r>
              <a:rPr lang="en-US" b="1" dirty="0" smtClean="0"/>
              <a:t> complex </a:t>
            </a:r>
            <a:r>
              <a:rPr lang="en-US" b="1" dirty="0"/>
              <a:t>tasks </a:t>
            </a:r>
            <a:r>
              <a:rPr lang="en-US" dirty="0"/>
              <a:t>a user </a:t>
            </a:r>
            <a:r>
              <a:rPr lang="en-US" dirty="0" smtClean="0"/>
              <a:t>performs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development </a:t>
            </a:r>
            <a:r>
              <a:rPr lang="en-US" dirty="0"/>
              <a:t>of </a:t>
            </a:r>
            <a:r>
              <a:rPr lang="en-US" b="1" dirty="0"/>
              <a:t>task-feature taxonomies </a:t>
            </a:r>
            <a:r>
              <a:rPr lang="en-US" dirty="0"/>
              <a:t>is also needed</a:t>
            </a:r>
            <a:endParaRPr lang="en-US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D0CECE"/>
                </a:solidFill>
              </a:rPr>
              <a:t>» reusability &amp; reproducibility </a:t>
            </a:r>
            <a:r>
              <a:rPr lang="en-US" dirty="0" smtClean="0">
                <a:solidFill>
                  <a:srgbClr val="D0CECE"/>
                </a:solidFill>
              </a:rPr>
              <a:t>of </a:t>
            </a:r>
            <a:r>
              <a:rPr lang="en-US" dirty="0" err="1" smtClean="0">
                <a:solidFill>
                  <a:srgbClr val="D0CECE"/>
                </a:solidFill>
              </a:rPr>
              <a:t>eval</a:t>
            </a:r>
            <a:r>
              <a:rPr lang="en-US" dirty="0" smtClean="0">
                <a:solidFill>
                  <a:srgbClr val="D0CECE"/>
                </a:solidFill>
              </a:rPr>
              <a:t> frameworks</a:t>
            </a:r>
          </a:p>
          <a:p>
            <a:pPr marL="0" indent="0">
              <a:buNone/>
            </a:pPr>
            <a:endParaRPr lang="en-US" dirty="0">
              <a:solidFill>
                <a:srgbClr val="D0CECE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D0CECE"/>
                </a:solidFill>
              </a:rPr>
              <a:t>» verification</a:t>
            </a:r>
            <a:r>
              <a:rPr lang="en-US" dirty="0" smtClean="0">
                <a:solidFill>
                  <a:srgbClr val="D0CECE"/>
                </a:solidFill>
              </a:rPr>
              <a:t>,</a:t>
            </a:r>
            <a:r>
              <a:rPr lang="en-US" b="1" dirty="0" smtClean="0">
                <a:solidFill>
                  <a:srgbClr val="D0CECE"/>
                </a:solidFill>
              </a:rPr>
              <a:t> </a:t>
            </a:r>
            <a:r>
              <a:rPr lang="en-US" dirty="0">
                <a:solidFill>
                  <a:srgbClr val="D0CECE"/>
                </a:solidFill>
              </a:rPr>
              <a:t>and</a:t>
            </a:r>
            <a:r>
              <a:rPr lang="en-US" b="1" dirty="0">
                <a:solidFill>
                  <a:srgbClr val="D0CECE"/>
                </a:solidFill>
              </a:rPr>
              <a:t> </a:t>
            </a:r>
            <a:r>
              <a:rPr lang="en-US" b="1" dirty="0" smtClean="0">
                <a:solidFill>
                  <a:srgbClr val="D0CECE"/>
                </a:solidFill>
              </a:rPr>
              <a:t>validation </a:t>
            </a:r>
            <a:r>
              <a:rPr lang="en-US" dirty="0">
                <a:solidFill>
                  <a:srgbClr val="D0CECE"/>
                </a:solidFill>
              </a:rPr>
              <a:t>of </a:t>
            </a:r>
            <a:r>
              <a:rPr lang="en-US" dirty="0" err="1">
                <a:solidFill>
                  <a:srgbClr val="D0CECE"/>
                </a:solidFill>
              </a:rPr>
              <a:t>eval</a:t>
            </a:r>
            <a:r>
              <a:rPr lang="en-US" dirty="0">
                <a:solidFill>
                  <a:srgbClr val="D0CECE"/>
                </a:solidFill>
              </a:rPr>
              <a:t> frameworks</a:t>
            </a:r>
            <a:endParaRPr lang="en-US" b="1" dirty="0" smtClean="0">
              <a:solidFill>
                <a:srgbClr val="D0CECE"/>
              </a:solidFill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821680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</a:t>
            </a:r>
            <a:r>
              <a:rPr lang="en-US" b="0" dirty="0" smtClean="0"/>
              <a:t>in visualization evaluation </a:t>
            </a:r>
            <a:r>
              <a:rPr lang="en-US" sz="1800" dirty="0" smtClean="0"/>
              <a:t>2</a:t>
            </a:r>
            <a:endParaRPr lang="en-US" sz="18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create </a:t>
            </a:r>
            <a:r>
              <a:rPr lang="en-US" b="1" dirty="0"/>
              <a:t>benchmark</a:t>
            </a:r>
            <a:r>
              <a:rPr lang="en-US" dirty="0"/>
              <a:t> data sets and </a:t>
            </a:r>
            <a:r>
              <a:rPr lang="en-US" dirty="0" smtClean="0"/>
              <a:t>tasks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solidFill>
                  <a:srgbClr val="D0CECE"/>
                </a:solidFill>
              </a:rPr>
              <a:t>» increase </a:t>
            </a:r>
            <a:r>
              <a:rPr lang="en-US" b="1" dirty="0">
                <a:solidFill>
                  <a:srgbClr val="D0CECE"/>
                </a:solidFill>
              </a:rPr>
              <a:t>the rigor</a:t>
            </a:r>
            <a:r>
              <a:rPr lang="en-US" dirty="0">
                <a:solidFill>
                  <a:srgbClr val="D0CECE"/>
                </a:solidFill>
              </a:rPr>
              <a:t> of reporting methodology</a:t>
            </a:r>
            <a:endParaRPr lang="en-US" dirty="0" smtClean="0">
              <a:solidFill>
                <a:srgbClr val="D0CECE"/>
              </a:solidFill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»</a:t>
            </a:r>
            <a:r>
              <a:rPr lang="en-US" dirty="0" smtClean="0"/>
              <a:t> increased focus on </a:t>
            </a:r>
            <a:r>
              <a:rPr lang="en-US" b="1" dirty="0" smtClean="0"/>
              <a:t>context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>
                <a:solidFill>
                  <a:srgbClr val="D0CECE"/>
                </a:solidFill>
              </a:rPr>
              <a:t>»</a:t>
            </a:r>
            <a:r>
              <a:rPr lang="en-US" dirty="0" smtClean="0">
                <a:solidFill>
                  <a:srgbClr val="D0CECE"/>
                </a:solidFill>
              </a:rPr>
              <a:t> better </a:t>
            </a:r>
            <a:r>
              <a:rPr lang="en-US" dirty="0">
                <a:solidFill>
                  <a:srgbClr val="D0CECE"/>
                </a:solidFill>
              </a:rPr>
              <a:t>understanding of the </a:t>
            </a:r>
            <a:r>
              <a:rPr lang="en-US" b="1" dirty="0">
                <a:solidFill>
                  <a:srgbClr val="D0CECE"/>
                </a:solidFill>
              </a:rPr>
              <a:t>qualitative </a:t>
            </a:r>
            <a:r>
              <a:rPr lang="en-US" b="1" dirty="0" smtClean="0">
                <a:solidFill>
                  <a:srgbClr val="D0CECE"/>
                </a:solidFill>
              </a:rPr>
              <a:t>approach</a:t>
            </a:r>
          </a:p>
          <a:p>
            <a:pPr marL="0" indent="0">
              <a:buNone/>
            </a:pPr>
            <a:endParaRPr lang="en-US" b="1" dirty="0">
              <a:solidFill>
                <a:srgbClr val="D0CECE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D0CECE"/>
                </a:solidFill>
              </a:rPr>
              <a:t>»</a:t>
            </a:r>
            <a:r>
              <a:rPr lang="en-US" dirty="0" smtClean="0">
                <a:solidFill>
                  <a:srgbClr val="D0CECE"/>
                </a:solidFill>
              </a:rPr>
              <a:t> avoid </a:t>
            </a:r>
            <a:r>
              <a:rPr lang="en-US" b="1" dirty="0">
                <a:solidFill>
                  <a:srgbClr val="D0CECE"/>
                </a:solidFill>
              </a:rPr>
              <a:t>demand characteristic </a:t>
            </a:r>
            <a:r>
              <a:rPr lang="en-US" dirty="0">
                <a:solidFill>
                  <a:srgbClr val="D0CECE"/>
                </a:solidFill>
              </a:rPr>
              <a:t>effects</a:t>
            </a:r>
            <a:endParaRPr lang="en-US" dirty="0" smtClean="0">
              <a:solidFill>
                <a:srgbClr val="D0CECE"/>
              </a:solidFill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27199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4463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What is a</a:t>
            </a:r>
            <a:br>
              <a:rPr lang="en-US" b="0" dirty="0" smtClean="0"/>
            </a:br>
            <a:r>
              <a:rPr lang="en-US" dirty="0" smtClean="0"/>
              <a:t>context-based approach?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179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570917"/>
            <a:ext cx="10515600" cy="1325563"/>
          </a:xfrm>
        </p:spPr>
        <p:txBody>
          <a:bodyPr/>
          <a:lstStyle/>
          <a:p>
            <a:r>
              <a:rPr lang="en-US" dirty="0" smtClean="0"/>
              <a:t>Evaluation goals </a:t>
            </a:r>
            <a:r>
              <a:rPr lang="en-US" b="0" dirty="0" smtClean="0"/>
              <a:t>for a </a:t>
            </a:r>
            <a:br>
              <a:rPr lang="en-US" b="0" dirty="0" smtClean="0"/>
            </a:br>
            <a:r>
              <a:rPr lang="en-US" b="0" dirty="0" smtClean="0"/>
              <a:t>context-based approach</a:t>
            </a:r>
            <a:endParaRPr lang="en-US" b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304865"/>
            <a:ext cx="10515600" cy="407789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» </a:t>
            </a:r>
            <a:r>
              <a:rPr lang="en-US" dirty="0" smtClean="0"/>
              <a:t>Understanding </a:t>
            </a:r>
            <a:r>
              <a:rPr lang="en-US" b="1" dirty="0"/>
              <a:t>environments and work </a:t>
            </a:r>
            <a:r>
              <a:rPr lang="en-US" b="1" dirty="0" smtClean="0"/>
              <a:t>practices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Understanding people’s work</a:t>
            </a:r>
            <a:r>
              <a:rPr lang="en-US" sz="1800" dirty="0">
                <a:solidFill>
                  <a:schemeClr val="bg1"/>
                </a:solidFill>
              </a:rPr>
              <a:t>, analysis, or information processing </a:t>
            </a:r>
            <a:r>
              <a:rPr lang="en-US" sz="1800" dirty="0" smtClean="0">
                <a:solidFill>
                  <a:schemeClr val="bg1"/>
                </a:solidFill>
              </a:rPr>
              <a:t>practices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b="1" dirty="0" smtClean="0"/>
              <a:t>» </a:t>
            </a:r>
            <a:r>
              <a:rPr lang="en-US" dirty="0" smtClean="0"/>
              <a:t>Evaluating</a:t>
            </a:r>
            <a:r>
              <a:rPr lang="en-US" b="1" dirty="0" smtClean="0"/>
              <a:t> </a:t>
            </a:r>
            <a:r>
              <a:rPr lang="en-US" b="1" dirty="0"/>
              <a:t>visual data analysis and </a:t>
            </a:r>
            <a:r>
              <a:rPr lang="en-US" b="1" dirty="0" smtClean="0"/>
              <a:t>reasoning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rgbClr val="FFFFFF"/>
                </a:solidFill>
              </a:rPr>
              <a:t>How visualization tools support “analysis </a:t>
            </a:r>
            <a:r>
              <a:rPr lang="en-US" sz="1800" dirty="0">
                <a:solidFill>
                  <a:srgbClr val="FFFFFF"/>
                </a:solidFill>
              </a:rPr>
              <a:t>and reasoning </a:t>
            </a:r>
            <a:r>
              <a:rPr lang="en-US" sz="1800" dirty="0" smtClean="0">
                <a:solidFill>
                  <a:srgbClr val="FFFFFF"/>
                </a:solidFill>
              </a:rPr>
              <a:t>and </a:t>
            </a:r>
            <a:r>
              <a:rPr lang="en-US" sz="1800" dirty="0">
                <a:solidFill>
                  <a:srgbClr val="FFFFFF"/>
                </a:solidFill>
              </a:rPr>
              <a:t>helps to derive relevant knowledge </a:t>
            </a:r>
            <a:r>
              <a:rPr lang="en-US" sz="1800" dirty="0" smtClean="0">
                <a:solidFill>
                  <a:srgbClr val="FFFFFF"/>
                </a:solidFill>
              </a:rPr>
              <a:t>from data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b="1" dirty="0" smtClean="0"/>
              <a:t>» </a:t>
            </a:r>
            <a:r>
              <a:rPr lang="en-US" dirty="0" smtClean="0"/>
              <a:t>Evaluating</a:t>
            </a:r>
            <a:r>
              <a:rPr lang="en-US" b="1" dirty="0" smtClean="0"/>
              <a:t> </a:t>
            </a:r>
            <a:r>
              <a:rPr lang="en-US" b="1" dirty="0"/>
              <a:t>communication </a:t>
            </a:r>
            <a:r>
              <a:rPr lang="en-US" dirty="0"/>
              <a:t>through </a:t>
            </a:r>
            <a:r>
              <a:rPr lang="en-US" dirty="0" smtClean="0"/>
              <a:t>visualization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rgbClr val="FFFFFF"/>
                </a:solidFill>
              </a:rPr>
              <a:t>Assessment </a:t>
            </a:r>
            <a:r>
              <a:rPr lang="en-US" sz="1800" dirty="0">
                <a:solidFill>
                  <a:srgbClr val="FFFFFF"/>
                </a:solidFill>
              </a:rPr>
              <a:t>of "communicative value of a visualization or visual representation in regards </a:t>
            </a:r>
            <a:r>
              <a:rPr lang="en-US" sz="1800" dirty="0" smtClean="0">
                <a:solidFill>
                  <a:srgbClr val="FFFFFF"/>
                </a:solidFill>
              </a:rPr>
              <a:t>to user </a:t>
            </a:r>
            <a:r>
              <a:rPr lang="en-US" sz="1800" dirty="0">
                <a:solidFill>
                  <a:srgbClr val="FFFFFF"/>
                </a:solidFill>
              </a:rPr>
              <a:t>goals </a:t>
            </a:r>
            <a:endParaRPr lang="en-US" sz="1800" dirty="0" smtClean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b="1" dirty="0" smtClean="0"/>
              <a:t>» </a:t>
            </a:r>
            <a:r>
              <a:rPr lang="en-US" dirty="0" smtClean="0"/>
              <a:t>Evaluating</a:t>
            </a:r>
            <a:r>
              <a:rPr lang="en-US" b="1" dirty="0" smtClean="0"/>
              <a:t> </a:t>
            </a:r>
            <a:r>
              <a:rPr lang="en-US" b="1" dirty="0"/>
              <a:t>collaborative data </a:t>
            </a:r>
            <a:r>
              <a:rPr lang="en-US" b="1" dirty="0" smtClean="0"/>
              <a:t>analysis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rgbClr val="FFFFFF"/>
                </a:solidFill>
              </a:rPr>
              <a:t>Extent </a:t>
            </a:r>
            <a:r>
              <a:rPr lang="en-US" sz="1800" dirty="0">
                <a:solidFill>
                  <a:srgbClr val="FFFFFF"/>
                </a:solidFill>
              </a:rPr>
              <a:t>to which a visualization tool </a:t>
            </a:r>
            <a:r>
              <a:rPr lang="en-US" sz="1800" dirty="0" smtClean="0">
                <a:solidFill>
                  <a:srgbClr val="FFFFFF"/>
                </a:solidFill>
              </a:rPr>
              <a:t>supports groups to conduct collaborative </a:t>
            </a:r>
            <a:r>
              <a:rPr lang="en-US" sz="1800" dirty="0">
                <a:solidFill>
                  <a:srgbClr val="FFFFFF"/>
                </a:solidFill>
              </a:rPr>
              <a:t>data </a:t>
            </a:r>
            <a:r>
              <a:rPr lang="en-US" sz="1800" dirty="0" smtClean="0">
                <a:solidFill>
                  <a:srgbClr val="FFFFFF"/>
                </a:solidFill>
              </a:rPr>
              <a:t>analysis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26273" y="6276109"/>
            <a:ext cx="1695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Times" panose="02020603050405020304" pitchFamily="18" charset="0"/>
                <a:cs typeface="Times" panose="02020603050405020304" pitchFamily="18" charset="0"/>
              </a:rPr>
              <a:t>Lam et al. 2012</a:t>
            </a:r>
            <a:endParaRPr lang="en-US" i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980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hemesinevaluation-1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27"/>
          <a:stretch/>
        </p:blipFill>
        <p:spPr>
          <a:xfrm>
            <a:off x="1741069" y="1561216"/>
            <a:ext cx="8709863" cy="4936159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02162" y="365125"/>
            <a:ext cx="9151637" cy="1325563"/>
          </a:xfrm>
        </p:spPr>
        <p:txBody>
          <a:bodyPr/>
          <a:lstStyle/>
          <a:p>
            <a:r>
              <a:rPr lang="en-US" dirty="0" smtClean="0"/>
              <a:t>Evaluation methods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62284" y="5039006"/>
            <a:ext cx="81524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solidFill>
                  <a:srgbClr val="FF0000"/>
                </a:solidFill>
              </a:rPr>
              <a:t>»</a:t>
            </a:r>
            <a:endParaRPr lang="en-US" sz="96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48919" y="5034119"/>
            <a:ext cx="81524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dirty="0">
                <a:solidFill>
                  <a:srgbClr val="FF0000"/>
                </a:solidFill>
              </a:rPr>
              <a:t>«</a:t>
            </a:r>
            <a:endParaRPr lang="en-US" sz="9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481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Example of </a:t>
            </a:r>
            <a:r>
              <a:rPr lang="en-US" dirty="0" smtClean="0"/>
              <a:t>case study </a:t>
            </a:r>
            <a:r>
              <a:rPr lang="en-US" b="0" dirty="0" smtClean="0"/>
              <a:t>format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1858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smtClean="0"/>
              <a:t>» Interview</a:t>
            </a:r>
            <a:r>
              <a:rPr lang="en-US" dirty="0" smtClean="0"/>
              <a:t>: </a:t>
            </a:r>
          </a:p>
          <a:p>
            <a:pPr marL="457200" lvl="1" indent="0">
              <a:buNone/>
            </a:pPr>
            <a:r>
              <a:rPr lang="en-US" sz="2100" dirty="0" smtClean="0"/>
              <a:t>Figuring </a:t>
            </a:r>
            <a:r>
              <a:rPr lang="en-US" sz="2100" dirty="0"/>
              <a:t>out the intentions of the domain experts, which is one benchmark of success. </a:t>
            </a:r>
          </a:p>
          <a:p>
            <a:pPr marL="0" indent="0">
              <a:buNone/>
            </a:pPr>
            <a:r>
              <a:rPr lang="en-US" b="1" dirty="0" smtClean="0"/>
              <a:t>» Training</a:t>
            </a:r>
            <a:r>
              <a:rPr lang="en-US" dirty="0" smtClean="0"/>
              <a:t>: </a:t>
            </a:r>
          </a:p>
          <a:p>
            <a:pPr marL="457200" lvl="1" indent="0">
              <a:buNone/>
            </a:pPr>
            <a:r>
              <a:rPr lang="en-US" sz="2100" dirty="0" smtClean="0"/>
              <a:t>Users </a:t>
            </a:r>
            <a:r>
              <a:rPr lang="en-US" sz="2100" dirty="0"/>
              <a:t>attend a training session with tool developers and receive a training manual.</a:t>
            </a:r>
          </a:p>
          <a:p>
            <a:pPr marL="0" indent="0">
              <a:buNone/>
            </a:pPr>
            <a:r>
              <a:rPr lang="en-US" b="1" dirty="0" smtClean="0"/>
              <a:t>» Early </a:t>
            </a:r>
            <a:r>
              <a:rPr lang="en-US" b="1" dirty="0"/>
              <a:t>use (2 - 4 weeks</a:t>
            </a:r>
            <a:r>
              <a:rPr lang="en-US" b="1" dirty="0" smtClean="0"/>
              <a:t>)</a:t>
            </a:r>
          </a:p>
          <a:p>
            <a:pPr marL="457200" lvl="1" indent="0">
              <a:buNone/>
            </a:pPr>
            <a:r>
              <a:rPr lang="en-US" sz="2200" b="1" dirty="0" smtClean="0"/>
              <a:t>Domain </a:t>
            </a:r>
            <a:r>
              <a:rPr lang="en-US" sz="2200" b="1" dirty="0"/>
              <a:t>experts begin using the tool in their work place. </a:t>
            </a:r>
            <a:r>
              <a:rPr lang="en-US" sz="2200" dirty="0"/>
              <a:t>Observers visit the workplace to interview on progress. Developers address user needs by adding features to the visualization tool and provide technical support.</a:t>
            </a:r>
          </a:p>
          <a:p>
            <a:pPr marL="0" indent="0">
              <a:buNone/>
            </a:pPr>
            <a:r>
              <a:rPr lang="en-US" b="1" dirty="0" smtClean="0"/>
              <a:t>» Mature use</a:t>
            </a:r>
          </a:p>
          <a:p>
            <a:pPr marL="457200" lvl="1" indent="0">
              <a:buNone/>
            </a:pPr>
            <a:r>
              <a:rPr lang="en-US" sz="2200" dirty="0" smtClean="0"/>
              <a:t>Somewhat </a:t>
            </a:r>
            <a:r>
              <a:rPr lang="en-US" sz="2200" dirty="0"/>
              <a:t>"ethnographic" style observation. No additional help or upgrades from developers.</a:t>
            </a:r>
          </a:p>
          <a:p>
            <a:pPr marL="0" indent="0">
              <a:buNone/>
            </a:pPr>
            <a:r>
              <a:rPr lang="en-US" b="1" dirty="0" smtClean="0"/>
              <a:t>» Outcome</a:t>
            </a:r>
          </a:p>
          <a:p>
            <a:pPr marL="457200" lvl="1" indent="0">
              <a:buNone/>
            </a:pPr>
            <a:r>
              <a:rPr lang="en-US" sz="2200" dirty="0" smtClean="0"/>
              <a:t>Exit </a:t>
            </a:r>
            <a:r>
              <a:rPr lang="en-US" sz="2200" dirty="0"/>
              <a:t>interview with domain experts. Explain how software impacted research.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697255" y="6276109"/>
            <a:ext cx="303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Times" panose="02020603050405020304" pitchFamily="18" charset="0"/>
                <a:cs typeface="Times" panose="02020603050405020304" pitchFamily="18" charset="0"/>
              </a:rPr>
              <a:t>Perer</a:t>
            </a:r>
            <a:r>
              <a:rPr lang="en-US" i="1" dirty="0">
                <a:latin typeface="Times" panose="02020603050405020304" pitchFamily="18" charset="0"/>
                <a:cs typeface="Times" panose="02020603050405020304" pitchFamily="18" charset="0"/>
              </a:rPr>
              <a:t> and </a:t>
            </a:r>
            <a:r>
              <a:rPr lang="en-US" i="1" dirty="0" err="1">
                <a:latin typeface="Times" panose="02020603050405020304" pitchFamily="18" charset="0"/>
                <a:cs typeface="Times" panose="02020603050405020304" pitchFamily="18" charset="0"/>
              </a:rPr>
              <a:t>Shneiderman</a:t>
            </a:r>
            <a:r>
              <a:rPr lang="en-US" i="1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  <a:r>
              <a:rPr lang="en-US" i="1" dirty="0" smtClean="0">
                <a:latin typeface="Times" panose="02020603050405020304" pitchFamily="18" charset="0"/>
                <a:cs typeface="Times" panose="02020603050405020304" pitchFamily="18" charset="0"/>
              </a:rPr>
              <a:t>2009</a:t>
            </a:r>
            <a:endParaRPr lang="en-US" i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8858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570917"/>
            <a:ext cx="10515600" cy="1325563"/>
          </a:xfrm>
        </p:spPr>
        <p:txBody>
          <a:bodyPr/>
          <a:lstStyle/>
          <a:p>
            <a:r>
              <a:rPr lang="en-US" dirty="0" smtClean="0"/>
              <a:t>Evaluation goals </a:t>
            </a:r>
            <a:r>
              <a:rPr lang="en-US" b="0" dirty="0" smtClean="0"/>
              <a:t>for a </a:t>
            </a:r>
            <a:br>
              <a:rPr lang="en-US" b="0" dirty="0" smtClean="0"/>
            </a:br>
            <a:r>
              <a:rPr lang="en-US" b="0" dirty="0" smtClean="0"/>
              <a:t>context-based approach</a:t>
            </a:r>
            <a:endParaRPr lang="en-US" b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304865"/>
            <a:ext cx="10515600" cy="407789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</a:rPr>
              <a:t>»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</a:rPr>
              <a:t>Understanding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environments and work 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</a:rPr>
              <a:t>practices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Understanding people’s work</a:t>
            </a:r>
            <a:r>
              <a:rPr lang="en-US" sz="1800" dirty="0">
                <a:solidFill>
                  <a:schemeClr val="bg1"/>
                </a:solidFill>
              </a:rPr>
              <a:t>, analysis, or information processing </a:t>
            </a:r>
            <a:r>
              <a:rPr lang="en-US" sz="1800" dirty="0" smtClean="0">
                <a:solidFill>
                  <a:schemeClr val="bg1"/>
                </a:solidFill>
              </a:rPr>
              <a:t>practices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b="1" dirty="0" smtClean="0"/>
              <a:t>» </a:t>
            </a:r>
            <a:r>
              <a:rPr lang="en-US" dirty="0" smtClean="0"/>
              <a:t>Evaluating</a:t>
            </a:r>
            <a:r>
              <a:rPr lang="en-US" b="1" dirty="0" smtClean="0"/>
              <a:t> </a:t>
            </a:r>
            <a:r>
              <a:rPr lang="en-US" b="1" dirty="0"/>
              <a:t>visual data analysis and </a:t>
            </a:r>
            <a:r>
              <a:rPr lang="en-US" b="1" dirty="0" smtClean="0"/>
              <a:t>reasoning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How visualization tools support “analysis 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reasoning </a:t>
            </a: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and 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helps to derive relevant knowledge </a:t>
            </a: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from data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b="1" dirty="0" smtClean="0">
                <a:solidFill>
                  <a:srgbClr val="D0CECE"/>
                </a:solidFill>
              </a:rPr>
              <a:t>» </a:t>
            </a:r>
            <a:r>
              <a:rPr lang="en-US" dirty="0" smtClean="0">
                <a:solidFill>
                  <a:srgbClr val="D0CECE"/>
                </a:solidFill>
              </a:rPr>
              <a:t>Evaluating</a:t>
            </a:r>
            <a:r>
              <a:rPr lang="en-US" b="1" dirty="0" smtClean="0">
                <a:solidFill>
                  <a:srgbClr val="D0CECE"/>
                </a:solidFill>
              </a:rPr>
              <a:t> </a:t>
            </a:r>
            <a:r>
              <a:rPr lang="en-US" b="1" dirty="0">
                <a:solidFill>
                  <a:srgbClr val="D0CECE"/>
                </a:solidFill>
              </a:rPr>
              <a:t>communication </a:t>
            </a:r>
            <a:r>
              <a:rPr lang="en-US" dirty="0">
                <a:solidFill>
                  <a:srgbClr val="D0CECE"/>
                </a:solidFill>
              </a:rPr>
              <a:t>through </a:t>
            </a:r>
            <a:r>
              <a:rPr lang="en-US" dirty="0" smtClean="0">
                <a:solidFill>
                  <a:srgbClr val="D0CECE"/>
                </a:solidFill>
              </a:rPr>
              <a:t>visualization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Assessment </a:t>
            </a:r>
            <a:r>
              <a:rPr lang="en-US" sz="1800" dirty="0">
                <a:solidFill>
                  <a:schemeClr val="bg1"/>
                </a:solidFill>
              </a:rPr>
              <a:t>of "communicative value of a visualization or visual representation in regards </a:t>
            </a:r>
            <a:r>
              <a:rPr lang="en-US" sz="1800" dirty="0" smtClean="0">
                <a:solidFill>
                  <a:schemeClr val="bg1"/>
                </a:solidFill>
              </a:rPr>
              <a:t>to user </a:t>
            </a:r>
            <a:r>
              <a:rPr lang="en-US" sz="1800" dirty="0">
                <a:solidFill>
                  <a:schemeClr val="bg1"/>
                </a:solidFill>
              </a:rPr>
              <a:t>goals </a:t>
            </a:r>
            <a:endParaRPr lang="en-US" sz="18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800" dirty="0" smtClean="0">
              <a:solidFill>
                <a:srgbClr val="D0CECE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D0CECE"/>
                </a:solidFill>
              </a:rPr>
              <a:t>» </a:t>
            </a:r>
            <a:r>
              <a:rPr lang="en-US" dirty="0" smtClean="0">
                <a:solidFill>
                  <a:srgbClr val="D0CECE"/>
                </a:solidFill>
              </a:rPr>
              <a:t>Evaluating</a:t>
            </a:r>
            <a:r>
              <a:rPr lang="en-US" b="1" dirty="0" smtClean="0">
                <a:solidFill>
                  <a:srgbClr val="D0CECE"/>
                </a:solidFill>
              </a:rPr>
              <a:t> </a:t>
            </a:r>
            <a:r>
              <a:rPr lang="en-US" b="1" dirty="0">
                <a:solidFill>
                  <a:srgbClr val="D0CECE"/>
                </a:solidFill>
              </a:rPr>
              <a:t>collaborative data </a:t>
            </a:r>
            <a:r>
              <a:rPr lang="en-US" b="1" dirty="0" smtClean="0">
                <a:solidFill>
                  <a:srgbClr val="D0CECE"/>
                </a:solidFill>
              </a:rPr>
              <a:t>analysis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rgbClr val="FFFFFF"/>
                </a:solidFill>
              </a:rPr>
              <a:t>Extent </a:t>
            </a:r>
            <a:r>
              <a:rPr lang="en-US" sz="1800" dirty="0">
                <a:solidFill>
                  <a:srgbClr val="FFFFFF"/>
                </a:solidFill>
              </a:rPr>
              <a:t>to which a visualization tool </a:t>
            </a:r>
            <a:r>
              <a:rPr lang="en-US" sz="1800" dirty="0" smtClean="0">
                <a:solidFill>
                  <a:srgbClr val="FFFFFF"/>
                </a:solidFill>
              </a:rPr>
              <a:t>supports groups to conduct collaborative </a:t>
            </a:r>
            <a:r>
              <a:rPr lang="en-US" sz="1800" dirty="0">
                <a:solidFill>
                  <a:srgbClr val="FFFFFF"/>
                </a:solidFill>
              </a:rPr>
              <a:t>data </a:t>
            </a:r>
            <a:r>
              <a:rPr lang="en-US" sz="1800" dirty="0" smtClean="0">
                <a:solidFill>
                  <a:srgbClr val="FFFFFF"/>
                </a:solidFill>
              </a:rPr>
              <a:t>analysis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26273" y="6276109"/>
            <a:ext cx="1695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Times" panose="02020603050405020304" pitchFamily="18" charset="0"/>
                <a:cs typeface="Times" panose="02020603050405020304" pitchFamily="18" charset="0"/>
              </a:rPr>
              <a:t>Lam et al. 2012</a:t>
            </a:r>
            <a:endParaRPr lang="en-US" i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9733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Evaluating</a:t>
            </a:r>
            <a:br>
              <a:rPr lang="en-US" b="0" dirty="0" smtClean="0"/>
            </a:br>
            <a:r>
              <a:rPr lang="en-US" dirty="0" smtClean="0"/>
              <a:t>visual </a:t>
            </a:r>
            <a:r>
              <a:rPr lang="en-US" dirty="0"/>
              <a:t>data analysis </a:t>
            </a:r>
            <a:r>
              <a:rPr lang="en-US" b="0" dirty="0"/>
              <a:t>and</a:t>
            </a:r>
            <a:r>
              <a:rPr lang="en-US" dirty="0"/>
              <a:t> reasoning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5489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/>
              <a:t>Goals:</a:t>
            </a:r>
            <a:endParaRPr lang="en-US" b="1" dirty="0"/>
          </a:p>
          <a:p>
            <a:pPr marL="0" indent="0">
              <a:buNone/>
            </a:pPr>
            <a:r>
              <a:rPr lang="en-US" dirty="0" smtClean="0"/>
              <a:t>How does visualization support data exploration processes?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does visualization support knowledge discovery?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does visualization support hypothesis generation?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 does visualization support decision making?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42431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Evaluating</a:t>
            </a:r>
            <a:br>
              <a:rPr lang="en-US" b="0" dirty="0" smtClean="0"/>
            </a:br>
            <a:r>
              <a:rPr lang="en-US" dirty="0" smtClean="0"/>
              <a:t>visual </a:t>
            </a:r>
            <a:r>
              <a:rPr lang="en-US" dirty="0"/>
              <a:t>data analysis </a:t>
            </a:r>
            <a:r>
              <a:rPr lang="en-US" b="0" dirty="0"/>
              <a:t>and</a:t>
            </a:r>
            <a:r>
              <a:rPr lang="en-US" dirty="0"/>
              <a:t> reasoning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5489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/>
              <a:t>Methods:</a:t>
            </a:r>
            <a:endParaRPr lang="en-US" b="1" dirty="0"/>
          </a:p>
          <a:p>
            <a:pPr marL="0" indent="0">
              <a:buNone/>
            </a:pPr>
            <a:r>
              <a:rPr lang="en-US" dirty="0" smtClean="0"/>
              <a:t>Case studies</a:t>
            </a:r>
          </a:p>
          <a:p>
            <a:pPr marL="0" indent="0">
              <a:buNone/>
            </a:pPr>
            <a:r>
              <a:rPr lang="en-US" dirty="0" smtClean="0"/>
              <a:t>Laboratory observation and interviews</a:t>
            </a:r>
          </a:p>
          <a:p>
            <a:pPr marL="0" indent="0">
              <a:buNone/>
            </a:pPr>
            <a:r>
              <a:rPr lang="en-US" dirty="0" smtClean="0"/>
              <a:t>Controlled experiment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943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tsvspovert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23" y="1681285"/>
            <a:ext cx="8273154" cy="349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62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a focus on the </a:t>
            </a:r>
            <a:r>
              <a:rPr lang="en-US" dirty="0" smtClean="0"/>
              <a:t>purpose of visualization </a:t>
            </a:r>
            <a:r>
              <a:rPr lang="en-US" b="0" dirty="0" smtClean="0"/>
              <a:t>in the </a:t>
            </a:r>
            <a:r>
              <a:rPr lang="en-US" dirty="0" smtClean="0"/>
              <a:t>data analytic process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850" y="1520232"/>
            <a:ext cx="10515600" cy="478886"/>
          </a:xfrm>
        </p:spPr>
        <p:txBody>
          <a:bodyPr/>
          <a:lstStyle/>
          <a:p>
            <a:r>
              <a:rPr lang="en-US" dirty="0" smtClean="0"/>
              <a:t>In conclusion,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7398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837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575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570917"/>
            <a:ext cx="10515600" cy="1325563"/>
          </a:xfrm>
        </p:spPr>
        <p:txBody>
          <a:bodyPr/>
          <a:lstStyle/>
          <a:p>
            <a:r>
              <a:rPr lang="en-US" dirty="0" smtClean="0"/>
              <a:t>Evaluation goals </a:t>
            </a:r>
            <a:r>
              <a:rPr lang="en-US" b="0" dirty="0" smtClean="0"/>
              <a:t>for a </a:t>
            </a:r>
            <a:br>
              <a:rPr lang="en-US" b="0" dirty="0" smtClean="0"/>
            </a:br>
            <a:r>
              <a:rPr lang="en-US" b="0" dirty="0" smtClean="0"/>
              <a:t>context-based approach</a:t>
            </a:r>
            <a:endParaRPr lang="en-US" b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2304865"/>
            <a:ext cx="10515600" cy="407789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</a:rPr>
              <a:t>» </a:t>
            </a:r>
            <a:r>
              <a:rPr lang="en-US" dirty="0" smtClean="0">
                <a:solidFill>
                  <a:schemeClr val="tx1"/>
                </a:solidFill>
              </a:rPr>
              <a:t>Understanding </a:t>
            </a:r>
            <a:r>
              <a:rPr lang="en-US" b="1" dirty="0">
                <a:solidFill>
                  <a:schemeClr val="tx1"/>
                </a:solidFill>
              </a:rPr>
              <a:t>environments and work </a:t>
            </a:r>
            <a:r>
              <a:rPr lang="en-US" b="1" dirty="0" smtClean="0">
                <a:solidFill>
                  <a:schemeClr val="tx1"/>
                </a:solidFill>
              </a:rPr>
              <a:t>practices</a:t>
            </a:r>
          </a:p>
          <a:p>
            <a:pPr marL="457200" lvl="1" indent="0">
              <a:buNone/>
            </a:pPr>
            <a:r>
              <a:rPr lang="en-US" sz="1400" dirty="0" smtClean="0">
                <a:solidFill>
                  <a:schemeClr val="tx1"/>
                </a:solidFill>
              </a:rPr>
              <a:t>Understanding people’s work</a:t>
            </a:r>
            <a:r>
              <a:rPr lang="en-US" sz="1400" dirty="0">
                <a:solidFill>
                  <a:schemeClr val="tx1"/>
                </a:solidFill>
              </a:rPr>
              <a:t>, analysis, or information processing </a:t>
            </a:r>
            <a:r>
              <a:rPr lang="en-US" sz="1400" dirty="0" smtClean="0">
                <a:solidFill>
                  <a:schemeClr val="tx1"/>
                </a:solidFill>
              </a:rPr>
              <a:t>practices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</a:rPr>
              <a:t>» </a:t>
            </a:r>
            <a:r>
              <a:rPr lang="en-US" dirty="0" smtClean="0">
                <a:solidFill>
                  <a:schemeClr val="tx1"/>
                </a:solidFill>
              </a:rPr>
              <a:t>Evaluating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visual data analysis and </a:t>
            </a:r>
            <a:r>
              <a:rPr lang="en-US" b="1" dirty="0" smtClean="0">
                <a:solidFill>
                  <a:schemeClr val="tx1"/>
                </a:solidFill>
              </a:rPr>
              <a:t>reasoning</a:t>
            </a:r>
          </a:p>
          <a:p>
            <a:pPr marL="457200" lvl="1" indent="0">
              <a:buNone/>
            </a:pPr>
            <a:r>
              <a:rPr lang="en-US" sz="1400" dirty="0" smtClean="0">
                <a:solidFill>
                  <a:schemeClr val="tx1"/>
                </a:solidFill>
              </a:rPr>
              <a:t>How visualization tools support “analysis </a:t>
            </a:r>
            <a:r>
              <a:rPr lang="en-US" sz="1400" dirty="0">
                <a:solidFill>
                  <a:schemeClr val="tx1"/>
                </a:solidFill>
              </a:rPr>
              <a:t>and reasoning </a:t>
            </a:r>
            <a:r>
              <a:rPr lang="en-US" sz="1400" dirty="0" smtClean="0">
                <a:solidFill>
                  <a:schemeClr val="tx1"/>
                </a:solidFill>
              </a:rPr>
              <a:t>and </a:t>
            </a:r>
            <a:r>
              <a:rPr lang="en-US" sz="1400" dirty="0">
                <a:solidFill>
                  <a:schemeClr val="tx1"/>
                </a:solidFill>
              </a:rPr>
              <a:t>helps to derive relevant knowledge </a:t>
            </a:r>
            <a:r>
              <a:rPr lang="en-US" sz="1400" dirty="0" smtClean="0">
                <a:solidFill>
                  <a:schemeClr val="tx1"/>
                </a:solidFill>
              </a:rPr>
              <a:t>from data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</a:rPr>
              <a:t>» </a:t>
            </a:r>
            <a:r>
              <a:rPr lang="en-US" dirty="0" smtClean="0">
                <a:solidFill>
                  <a:schemeClr val="tx1"/>
                </a:solidFill>
              </a:rPr>
              <a:t>Evaluating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communication </a:t>
            </a:r>
            <a:r>
              <a:rPr lang="en-US" dirty="0">
                <a:solidFill>
                  <a:schemeClr val="tx1"/>
                </a:solidFill>
              </a:rPr>
              <a:t>through </a:t>
            </a:r>
            <a:r>
              <a:rPr lang="en-US" dirty="0" smtClean="0">
                <a:solidFill>
                  <a:schemeClr val="tx1"/>
                </a:solidFill>
              </a:rPr>
              <a:t>visualization</a:t>
            </a:r>
          </a:p>
          <a:p>
            <a:pPr marL="457200" lvl="1" indent="0">
              <a:buNone/>
            </a:pPr>
            <a:r>
              <a:rPr lang="en-US" sz="1400" dirty="0" smtClean="0">
                <a:solidFill>
                  <a:schemeClr val="tx1"/>
                </a:solidFill>
              </a:rPr>
              <a:t>Assessment </a:t>
            </a:r>
            <a:r>
              <a:rPr lang="en-US" sz="1400" dirty="0">
                <a:solidFill>
                  <a:schemeClr val="tx1"/>
                </a:solidFill>
              </a:rPr>
              <a:t>of "communicative value of a visualization or visual representation in regards </a:t>
            </a:r>
            <a:r>
              <a:rPr lang="en-US" sz="1400" dirty="0" smtClean="0">
                <a:solidFill>
                  <a:schemeClr val="tx1"/>
                </a:solidFill>
              </a:rPr>
              <a:t>to user </a:t>
            </a:r>
            <a:r>
              <a:rPr lang="en-US" sz="1400" dirty="0">
                <a:solidFill>
                  <a:schemeClr val="tx1"/>
                </a:solidFill>
              </a:rPr>
              <a:t>goals </a:t>
            </a:r>
            <a:endParaRPr lang="en-US" sz="14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</a:rPr>
              <a:t>» </a:t>
            </a:r>
            <a:r>
              <a:rPr lang="en-US" dirty="0" smtClean="0">
                <a:solidFill>
                  <a:schemeClr val="tx1"/>
                </a:solidFill>
              </a:rPr>
              <a:t>Evaluating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collaborative data </a:t>
            </a:r>
            <a:r>
              <a:rPr lang="en-US" b="1" dirty="0" smtClean="0">
                <a:solidFill>
                  <a:schemeClr val="tx1"/>
                </a:solidFill>
              </a:rPr>
              <a:t>analysis</a:t>
            </a:r>
          </a:p>
          <a:p>
            <a:pPr marL="457200" lvl="1" indent="0">
              <a:buNone/>
            </a:pPr>
            <a:r>
              <a:rPr lang="en-US" sz="1400" dirty="0" smtClean="0">
                <a:solidFill>
                  <a:schemeClr val="tx1"/>
                </a:solidFill>
              </a:rPr>
              <a:t>Extent </a:t>
            </a:r>
            <a:r>
              <a:rPr lang="en-US" sz="1400" dirty="0">
                <a:solidFill>
                  <a:schemeClr val="tx1"/>
                </a:solidFill>
              </a:rPr>
              <a:t>to which a visualization tool </a:t>
            </a:r>
            <a:r>
              <a:rPr lang="en-US" sz="1400" dirty="0" smtClean="0">
                <a:solidFill>
                  <a:schemeClr val="tx1"/>
                </a:solidFill>
              </a:rPr>
              <a:t>supports groups to conduct collaborative </a:t>
            </a:r>
            <a:r>
              <a:rPr lang="en-US" sz="1400" dirty="0">
                <a:solidFill>
                  <a:schemeClr val="tx1"/>
                </a:solidFill>
              </a:rPr>
              <a:t>data </a:t>
            </a:r>
            <a:r>
              <a:rPr lang="en-US" sz="1400" dirty="0" smtClean="0">
                <a:solidFill>
                  <a:schemeClr val="tx1"/>
                </a:solidFill>
              </a:rPr>
              <a:t>analysis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26273" y="6276109"/>
            <a:ext cx="1695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latin typeface="Times" panose="02020603050405020304" pitchFamily="18" charset="0"/>
                <a:cs typeface="Times" panose="02020603050405020304" pitchFamily="18" charset="0"/>
              </a:rPr>
              <a:t>Lam et al. 2012</a:t>
            </a:r>
            <a:endParaRPr lang="en-US" i="1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1519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0389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tovisualization-1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151"/>
          <a:stretch/>
        </p:blipFill>
        <p:spPr>
          <a:xfrm>
            <a:off x="838200" y="1498600"/>
            <a:ext cx="3874894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355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atatovisualization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98600"/>
            <a:ext cx="105156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088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atatovisualization-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930400"/>
            <a:ext cx="89916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3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1855</TotalTime>
  <Words>812</Words>
  <Application>Microsoft Macintosh PowerPoint</Application>
  <PresentationFormat>Custom</PresentationFormat>
  <Paragraphs>172</Paragraphs>
  <Slides>53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Default Theme</vt:lpstr>
      <vt:lpstr>information VISUALIZATION</vt:lpstr>
      <vt:lpstr>What is visualization?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Visualization is    a study of transformation  from data to visual representations  </vt:lpstr>
      <vt:lpstr>Visualization is    a study of transformation  from data to visual representations    in order to facilitate ↴     </vt:lpstr>
      <vt:lpstr>Visualization is    a study of transformation  from data to visual representations    in order to facilitate ↴     effective and efficient  cognitive processes  in performing tasks involving data."</vt:lpstr>
      <vt:lpstr>Visualizations   facilitate effective and efficient  cognitive processes</vt:lpstr>
      <vt:lpstr>Visualizations   facilitate performing tasks involving data </vt:lpstr>
      <vt:lpstr>PowerPoint Presentation</vt:lpstr>
      <vt:lpstr>What is  information visualization?  </vt:lpstr>
      <vt:lpstr>What is information visualization?</vt:lpstr>
      <vt:lpstr>PowerPoint Presentation</vt:lpstr>
      <vt:lpstr>PowerPoint Presentation</vt:lpstr>
      <vt:lpstr>PowerPoint Presentation</vt:lpstr>
      <vt:lpstr>why create visualizations?</vt:lpstr>
      <vt:lpstr>"The graph retains the information in the data" </vt:lpstr>
      <vt:lpstr>why create visualizations?</vt:lpstr>
      <vt:lpstr>Visualization saves time.</vt:lpstr>
      <vt:lpstr>PowerPoint Presentation</vt:lpstr>
      <vt:lpstr>how do you assess information visualization?</vt:lpstr>
      <vt:lpstr>Evaluation methods</vt:lpstr>
      <vt:lpstr>Evaluation methods</vt:lpstr>
      <vt:lpstr>PowerPoint Presentation</vt:lpstr>
      <vt:lpstr>designing a  visualization evaluation</vt:lpstr>
      <vt:lpstr>Challenges in visualization evaluation</vt:lpstr>
      <vt:lpstr>Challenges in visualization evaluation</vt:lpstr>
      <vt:lpstr>PowerPoint Presentation</vt:lpstr>
      <vt:lpstr>PowerPoint Presentation</vt:lpstr>
      <vt:lpstr>cognition, usability, tasks</vt:lpstr>
      <vt:lpstr>context</vt:lpstr>
      <vt:lpstr>many researchers urge a context-based approach</vt:lpstr>
      <vt:lpstr>context-based evaluations  are critically needed</vt:lpstr>
      <vt:lpstr>Challenges in visualization evaluation 1</vt:lpstr>
      <vt:lpstr>Challenges in visualization evaluation 2</vt:lpstr>
      <vt:lpstr>PowerPoint Presentation</vt:lpstr>
      <vt:lpstr>What is a context-based approach?</vt:lpstr>
      <vt:lpstr>Evaluation goals for a  context-based approach</vt:lpstr>
      <vt:lpstr>Evaluation methods</vt:lpstr>
      <vt:lpstr>Example of case study format</vt:lpstr>
      <vt:lpstr>Evaluation goals for a  context-based approach</vt:lpstr>
      <vt:lpstr>Evaluating visual data analysis and reasoning</vt:lpstr>
      <vt:lpstr>Evaluating visual data analysis and reasoning</vt:lpstr>
      <vt:lpstr>a focus on the purpose of visualization in the data analytic process</vt:lpstr>
      <vt:lpstr>Questions?</vt:lpstr>
      <vt:lpstr>PowerPoint Presentation</vt:lpstr>
      <vt:lpstr>Evaluation goals for a  context-based approach</vt:lpstr>
    </vt:vector>
  </TitlesOfParts>
  <Company>NIST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Visualization</dc:title>
  <dc:creator>Ploehn, Cathryn A.</dc:creator>
  <cp:lastModifiedBy>Cathryn</cp:lastModifiedBy>
  <cp:revision>33</cp:revision>
  <dcterms:created xsi:type="dcterms:W3CDTF">2015-07-12T12:50:36Z</dcterms:created>
  <dcterms:modified xsi:type="dcterms:W3CDTF">2015-07-14T17:18:16Z</dcterms:modified>
</cp:coreProperties>
</file>

<file path=docProps/thumbnail.jpeg>
</file>